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6" r:id="rId20"/>
    <p:sldId id="277"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62"/>
    <p:restoredTop sz="95921"/>
  </p:normalViewPr>
  <p:slideViewPr>
    <p:cSldViewPr snapToGrid="0" snapToObjects="1">
      <p:cViewPr>
        <p:scale>
          <a:sx n="125" d="100"/>
          <a:sy n="125" d="100"/>
        </p:scale>
        <p:origin x="-41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a:pPr/>
              <a:t>12/11/2020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12/11/2020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12/11/2020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12/11/2020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5BEDFA-954A-CF4A-B794-F8204467824A}"/>
              </a:ext>
            </a:extLst>
          </p:cNvPr>
          <p:cNvSpPr>
            <a:spLocks noGrp="1"/>
          </p:cNvSpPr>
          <p:nvPr>
            <p:ph type="ctrTitle"/>
          </p:nvPr>
        </p:nvSpPr>
        <p:spPr/>
        <p:txBody>
          <a:bodyPr/>
          <a:lstStyle/>
          <a:p>
            <a:r>
              <a:rPr lang="en-US" dirty="0"/>
              <a:t>İBNİ SİNA</a:t>
            </a:r>
          </a:p>
        </p:txBody>
      </p:sp>
      <p:sp>
        <p:nvSpPr>
          <p:cNvPr id="3" name="Subtitle 2">
            <a:extLst>
              <a:ext uri="{FF2B5EF4-FFF2-40B4-BE49-F238E27FC236}">
                <a16:creationId xmlns:a16="http://schemas.microsoft.com/office/drawing/2014/main" xmlns="" id="{363BBA92-B99B-624B-9CA7-FD0E73D0154E}"/>
              </a:ext>
            </a:extLst>
          </p:cNvPr>
          <p:cNvSpPr>
            <a:spLocks noGrp="1"/>
          </p:cNvSpPr>
          <p:nvPr>
            <p:ph type="subTitle" idx="1"/>
          </p:nvPr>
        </p:nvSpPr>
        <p:spPr>
          <a:xfrm>
            <a:off x="2692398" y="3657597"/>
            <a:ext cx="6815669" cy="1552356"/>
          </a:xfrm>
        </p:spPr>
        <p:txBody>
          <a:bodyPr>
            <a:normAutofit fontScale="70000" lnSpcReduction="20000"/>
          </a:bodyPr>
          <a:lstStyle/>
          <a:p>
            <a:r>
              <a:rPr lang="en-US" dirty="0"/>
              <a:t>67 Fatma Eda Nur </a:t>
            </a:r>
            <a:r>
              <a:rPr lang="en-US" dirty="0" err="1"/>
              <a:t>Kamiloğlu</a:t>
            </a:r>
            <a:endParaRPr lang="en-US"/>
          </a:p>
          <a:p>
            <a:r>
              <a:rPr lang="en-US"/>
              <a:t>69 </a:t>
            </a:r>
            <a:r>
              <a:rPr lang="en-US" err="1"/>
              <a:t>Tuğçe</a:t>
            </a:r>
            <a:r>
              <a:rPr lang="en-US"/>
              <a:t> Nur Kula </a:t>
            </a:r>
          </a:p>
          <a:p>
            <a:r>
              <a:rPr lang="en-US"/>
              <a:t>73 </a:t>
            </a:r>
            <a:r>
              <a:rPr lang="en-US" err="1"/>
              <a:t>Ceylin</a:t>
            </a:r>
            <a:r>
              <a:rPr lang="en-US"/>
              <a:t> </a:t>
            </a:r>
            <a:r>
              <a:rPr lang="en-US" err="1"/>
              <a:t>Yılmazsönmez</a:t>
            </a:r>
            <a:endParaRPr lang="en-US"/>
          </a:p>
          <a:p>
            <a:r>
              <a:rPr lang="en-US"/>
              <a:t>90 </a:t>
            </a:r>
            <a:r>
              <a:rPr lang="en-US" err="1"/>
              <a:t>Berrin</a:t>
            </a:r>
            <a:r>
              <a:rPr lang="en-US"/>
              <a:t> </a:t>
            </a:r>
            <a:r>
              <a:rPr lang="en-US" err="1"/>
              <a:t>Arabacı</a:t>
            </a:r>
            <a:endParaRPr lang="en-US"/>
          </a:p>
          <a:p>
            <a:r>
              <a:rPr lang="en-US"/>
              <a:t>103 </a:t>
            </a:r>
            <a:r>
              <a:rPr lang="en-US" err="1"/>
              <a:t>Esma</a:t>
            </a:r>
            <a:r>
              <a:rPr lang="en-US"/>
              <a:t> </a:t>
            </a:r>
            <a:r>
              <a:rPr lang="en-US" err="1"/>
              <a:t>Güler</a:t>
            </a:r>
            <a:endParaRPr lang="en-US"/>
          </a:p>
        </p:txBody>
      </p:sp>
    </p:spTree>
    <p:extLst>
      <p:ext uri="{BB962C8B-B14F-4D97-AF65-F5344CB8AC3E}">
        <p14:creationId xmlns:p14="http://schemas.microsoft.com/office/powerpoint/2010/main" val="367306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0B4E42-2786-3C45-90FD-5CF8F1BADD8A}"/>
              </a:ext>
            </a:extLst>
          </p:cNvPr>
          <p:cNvSpPr>
            <a:spLocks noGrp="1"/>
          </p:cNvSpPr>
          <p:nvPr>
            <p:ph type="title"/>
          </p:nvPr>
        </p:nvSpPr>
        <p:spPr/>
        <p:txBody>
          <a:bodyPr/>
          <a:lstStyle/>
          <a:p>
            <a:r>
              <a:rPr lang="en-US" dirty="0"/>
              <a:t>İBNİ SİNA’NIN FELSEFE ANLAYIŞI</a:t>
            </a:r>
          </a:p>
        </p:txBody>
      </p:sp>
      <p:sp>
        <p:nvSpPr>
          <p:cNvPr id="3" name="Content Placeholder 2">
            <a:extLst>
              <a:ext uri="{FF2B5EF4-FFF2-40B4-BE49-F238E27FC236}">
                <a16:creationId xmlns:a16="http://schemas.microsoft.com/office/drawing/2014/main" xmlns="" id="{287A639C-DA06-A043-B917-928F5F30CC89}"/>
              </a:ext>
            </a:extLst>
          </p:cNvPr>
          <p:cNvSpPr>
            <a:spLocks noGrp="1"/>
          </p:cNvSpPr>
          <p:nvPr>
            <p:ph idx="1"/>
          </p:nvPr>
        </p:nvSpPr>
        <p:spPr/>
        <p:txBody>
          <a:bodyPr/>
          <a:lstStyle/>
          <a:p>
            <a:r>
              <a:rPr lang="en-US" dirty="0" err="1"/>
              <a:t>Felsefi</a:t>
            </a:r>
            <a:r>
              <a:rPr lang="en-US" dirty="0"/>
              <a:t> </a:t>
            </a:r>
            <a:r>
              <a:rPr lang="en-US" dirty="0" err="1"/>
              <a:t>açıdan</a:t>
            </a:r>
            <a:r>
              <a:rPr lang="en-US" dirty="0"/>
              <a:t> </a:t>
            </a:r>
            <a:r>
              <a:rPr lang="en-US" dirty="0" err="1"/>
              <a:t>dinamik</a:t>
            </a:r>
            <a:r>
              <a:rPr lang="en-US" dirty="0"/>
              <a:t>, </a:t>
            </a:r>
            <a:r>
              <a:rPr lang="en-US" dirty="0" err="1"/>
              <a:t>teorik</a:t>
            </a:r>
            <a:r>
              <a:rPr lang="en-US" dirty="0"/>
              <a:t> </a:t>
            </a:r>
            <a:r>
              <a:rPr lang="en-US" dirty="0" err="1"/>
              <a:t>açıdan</a:t>
            </a:r>
            <a:r>
              <a:rPr lang="en-US" dirty="0"/>
              <a:t> </a:t>
            </a:r>
            <a:r>
              <a:rPr lang="en-US" dirty="0" err="1"/>
              <a:t>ise</a:t>
            </a:r>
            <a:r>
              <a:rPr lang="en-US" dirty="0"/>
              <a:t> </a:t>
            </a:r>
            <a:r>
              <a:rPr lang="en-US" dirty="0" err="1"/>
              <a:t>ikna</a:t>
            </a:r>
            <a:r>
              <a:rPr lang="en-US" dirty="0"/>
              <a:t> </a:t>
            </a:r>
            <a:r>
              <a:rPr lang="en-US" dirty="0" err="1"/>
              <a:t>edici</a:t>
            </a:r>
            <a:r>
              <a:rPr lang="en-US" dirty="0"/>
              <a:t> </a:t>
            </a:r>
            <a:r>
              <a:rPr lang="en-US" dirty="0" err="1"/>
              <a:t>bir</a:t>
            </a:r>
            <a:r>
              <a:rPr lang="en-US" dirty="0"/>
              <a:t> </a:t>
            </a:r>
            <a:r>
              <a:rPr lang="en-US" dirty="0" err="1"/>
              <a:t>sistemde</a:t>
            </a:r>
            <a:r>
              <a:rPr lang="en-US" dirty="0"/>
              <a:t> </a:t>
            </a:r>
            <a:r>
              <a:rPr lang="en-US" dirty="0" err="1"/>
              <a:t>Bağdat</a:t>
            </a:r>
            <a:r>
              <a:rPr lang="en-US" dirty="0"/>
              <a:t> </a:t>
            </a:r>
            <a:r>
              <a:rPr lang="en-US" dirty="0" err="1"/>
              <a:t>meşşailerinin</a:t>
            </a:r>
            <a:r>
              <a:rPr lang="en-US" dirty="0"/>
              <a:t> </a:t>
            </a:r>
            <a:r>
              <a:rPr lang="en-US" dirty="0" err="1"/>
              <a:t>Aristotalesciliğini</a:t>
            </a:r>
            <a:r>
              <a:rPr lang="en-US" dirty="0"/>
              <a:t> </a:t>
            </a:r>
            <a:r>
              <a:rPr lang="en-US" dirty="0" err="1"/>
              <a:t>Kindi</a:t>
            </a:r>
            <a:r>
              <a:rPr lang="en-US" dirty="0"/>
              <a:t> </a:t>
            </a:r>
            <a:r>
              <a:rPr lang="en-US" dirty="0" err="1"/>
              <a:t>ve</a:t>
            </a:r>
            <a:r>
              <a:rPr lang="en-US" dirty="0"/>
              <a:t> </a:t>
            </a:r>
            <a:r>
              <a:rPr lang="en-US" dirty="0" err="1"/>
              <a:t>etrafının</a:t>
            </a:r>
            <a:r>
              <a:rPr lang="en-US" dirty="0"/>
              <a:t> </a:t>
            </a:r>
            <a:r>
              <a:rPr lang="en-US" dirty="0" err="1"/>
              <a:t>ve</a:t>
            </a:r>
            <a:r>
              <a:rPr lang="en-US" dirty="0"/>
              <a:t> </a:t>
            </a:r>
            <a:r>
              <a:rPr lang="en-US" dirty="0" err="1"/>
              <a:t>Yeni</a:t>
            </a:r>
            <a:r>
              <a:rPr lang="en-US" dirty="0"/>
              <a:t> </a:t>
            </a:r>
            <a:r>
              <a:rPr lang="en-US" dirty="0" err="1"/>
              <a:t>Eflatunculuğunu</a:t>
            </a:r>
            <a:r>
              <a:rPr lang="en-US" dirty="0"/>
              <a:t> </a:t>
            </a:r>
            <a:r>
              <a:rPr lang="en-US" dirty="0" err="1"/>
              <a:t>bir</a:t>
            </a:r>
            <a:r>
              <a:rPr lang="en-US" dirty="0"/>
              <a:t> </a:t>
            </a:r>
            <a:r>
              <a:rPr lang="en-US" dirty="0" err="1"/>
              <a:t>araya</a:t>
            </a:r>
            <a:r>
              <a:rPr lang="en-US" dirty="0"/>
              <a:t> </a:t>
            </a:r>
            <a:r>
              <a:rPr lang="en-US" dirty="0" err="1"/>
              <a:t>getirmiştir</a:t>
            </a:r>
            <a:r>
              <a:rPr lang="en-US" dirty="0"/>
              <a:t>.</a:t>
            </a:r>
          </a:p>
          <a:p>
            <a:r>
              <a:rPr lang="en-US" dirty="0" err="1"/>
              <a:t>İsmaili</a:t>
            </a:r>
            <a:r>
              <a:rPr lang="en-US" dirty="0"/>
              <a:t> </a:t>
            </a:r>
            <a:r>
              <a:rPr lang="en-US" dirty="0" err="1"/>
              <a:t>düşünce</a:t>
            </a:r>
            <a:r>
              <a:rPr lang="en-US" dirty="0"/>
              <a:t> </a:t>
            </a:r>
            <a:r>
              <a:rPr lang="en-US" dirty="0" err="1"/>
              <a:t>etkisiyle</a:t>
            </a:r>
            <a:r>
              <a:rPr lang="en-US" dirty="0"/>
              <a:t> ilk </a:t>
            </a:r>
            <a:r>
              <a:rPr lang="en-US" dirty="0" err="1"/>
              <a:t>olarak</a:t>
            </a:r>
            <a:r>
              <a:rPr lang="en-US" dirty="0"/>
              <a:t> </a:t>
            </a:r>
            <a:r>
              <a:rPr lang="en-US" dirty="0" err="1"/>
              <a:t>felsefe</a:t>
            </a:r>
            <a:r>
              <a:rPr lang="en-US" dirty="0"/>
              <a:t> </a:t>
            </a:r>
            <a:r>
              <a:rPr lang="en-US" dirty="0" err="1"/>
              <a:t>ile</a:t>
            </a:r>
            <a:r>
              <a:rPr lang="en-US" dirty="0"/>
              <a:t> </a:t>
            </a:r>
            <a:r>
              <a:rPr lang="en-US" dirty="0" err="1"/>
              <a:t>tanışmış</a:t>
            </a:r>
            <a:r>
              <a:rPr lang="en-US" dirty="0"/>
              <a:t>, </a:t>
            </a:r>
            <a:r>
              <a:rPr lang="en-US" dirty="0" err="1"/>
              <a:t>fakat</a:t>
            </a:r>
            <a:r>
              <a:rPr lang="en-US" dirty="0"/>
              <a:t> </a:t>
            </a:r>
            <a:r>
              <a:rPr lang="en-US" dirty="0" err="1"/>
              <a:t>onlara</a:t>
            </a:r>
            <a:r>
              <a:rPr lang="en-US" dirty="0"/>
              <a:t> </a:t>
            </a:r>
            <a:r>
              <a:rPr lang="en-US" dirty="0" err="1"/>
              <a:t>karşı</a:t>
            </a:r>
            <a:r>
              <a:rPr lang="en-US" dirty="0"/>
              <a:t> her </a:t>
            </a:r>
            <a:r>
              <a:rPr lang="en-US" dirty="0" err="1"/>
              <a:t>zaman</a:t>
            </a:r>
            <a:r>
              <a:rPr lang="en-US" dirty="0"/>
              <a:t> </a:t>
            </a:r>
            <a:r>
              <a:rPr lang="en-US" dirty="0" err="1"/>
              <a:t>mesafe</a:t>
            </a:r>
            <a:r>
              <a:rPr lang="en-US" dirty="0"/>
              <a:t> </a:t>
            </a:r>
            <a:r>
              <a:rPr lang="en-US" dirty="0" err="1"/>
              <a:t>koymuştur</a:t>
            </a:r>
            <a:r>
              <a:rPr lang="en-US" dirty="0"/>
              <a:t>.</a:t>
            </a:r>
          </a:p>
          <a:p>
            <a:r>
              <a:rPr lang="en-US" dirty="0" err="1"/>
              <a:t>Felsefenin</a:t>
            </a:r>
            <a:r>
              <a:rPr lang="en-US" dirty="0"/>
              <a:t> </a:t>
            </a:r>
            <a:r>
              <a:rPr lang="en-US" dirty="0" err="1"/>
              <a:t>alanını</a:t>
            </a:r>
            <a:r>
              <a:rPr lang="en-US" dirty="0"/>
              <a:t> </a:t>
            </a:r>
            <a:r>
              <a:rPr lang="en-US" dirty="0" err="1"/>
              <a:t>dini</a:t>
            </a:r>
            <a:r>
              <a:rPr lang="en-US" dirty="0"/>
              <a:t> </a:t>
            </a:r>
            <a:r>
              <a:rPr lang="en-US" dirty="0" err="1"/>
              <a:t>olgular</a:t>
            </a:r>
            <a:r>
              <a:rPr lang="en-US" dirty="0"/>
              <a:t> </a:t>
            </a:r>
            <a:r>
              <a:rPr lang="en-US" dirty="0" err="1"/>
              <a:t>içerecek</a:t>
            </a:r>
            <a:r>
              <a:rPr lang="en-US" dirty="0"/>
              <a:t> </a:t>
            </a:r>
            <a:r>
              <a:rPr lang="en-US" dirty="0" err="1"/>
              <a:t>şekilde</a:t>
            </a:r>
            <a:r>
              <a:rPr lang="en-US" dirty="0"/>
              <a:t> </a:t>
            </a:r>
            <a:r>
              <a:rPr lang="en-US" dirty="0" err="1"/>
              <a:t>genişletir</a:t>
            </a:r>
            <a:r>
              <a:rPr lang="en-US" dirty="0"/>
              <a:t>. (</a:t>
            </a:r>
            <a:r>
              <a:rPr lang="en-US" dirty="0" err="1"/>
              <a:t>nübüvvetin</a:t>
            </a:r>
            <a:r>
              <a:rPr lang="en-US" dirty="0"/>
              <a:t> </a:t>
            </a:r>
            <a:r>
              <a:rPr lang="en-US" dirty="0" err="1"/>
              <a:t>mahiyeti</a:t>
            </a:r>
            <a:r>
              <a:rPr lang="en-US" dirty="0"/>
              <a:t>, </a:t>
            </a:r>
            <a:r>
              <a:rPr lang="en-US" dirty="0" err="1"/>
              <a:t>ölüm</a:t>
            </a:r>
            <a:r>
              <a:rPr lang="en-US" dirty="0"/>
              <a:t> </a:t>
            </a:r>
            <a:r>
              <a:rPr lang="en-US" dirty="0" err="1"/>
              <a:t>sonrası</a:t>
            </a:r>
            <a:r>
              <a:rPr lang="en-US" dirty="0"/>
              <a:t> </a:t>
            </a:r>
            <a:r>
              <a:rPr lang="en-US" dirty="0" err="1" smtClean="0"/>
              <a:t>hayat</a:t>
            </a:r>
            <a:r>
              <a:rPr lang="en-US" dirty="0" smtClean="0"/>
              <a:t>)</a:t>
            </a:r>
            <a:endParaRPr lang="en-US" dirty="0"/>
          </a:p>
        </p:txBody>
      </p:sp>
    </p:spTree>
    <p:extLst>
      <p:ext uri="{BB962C8B-B14F-4D97-AF65-F5344CB8AC3E}">
        <p14:creationId xmlns:p14="http://schemas.microsoft.com/office/powerpoint/2010/main" val="225377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0102AA-257A-2A4D-99DD-0C1F3C31E529}"/>
              </a:ext>
            </a:extLst>
          </p:cNvPr>
          <p:cNvSpPr>
            <a:spLocks noGrp="1"/>
          </p:cNvSpPr>
          <p:nvPr>
            <p:ph idx="1"/>
          </p:nvPr>
        </p:nvSpPr>
        <p:spPr>
          <a:xfrm>
            <a:off x="1295401" y="935665"/>
            <a:ext cx="9601196" cy="4940203"/>
          </a:xfrm>
        </p:spPr>
        <p:txBody>
          <a:bodyPr>
            <a:normAutofit/>
          </a:bodyPr>
          <a:lstStyle/>
          <a:p>
            <a:r>
              <a:rPr lang="en-US" dirty="0" err="1"/>
              <a:t>Teknik</a:t>
            </a:r>
            <a:r>
              <a:rPr lang="en-US" dirty="0"/>
              <a:t> </a:t>
            </a:r>
            <a:r>
              <a:rPr lang="en-US" dirty="0" err="1"/>
              <a:t>bir</a:t>
            </a:r>
            <a:r>
              <a:rPr lang="en-US" dirty="0"/>
              <a:t> </a:t>
            </a:r>
            <a:r>
              <a:rPr lang="en-US" dirty="0" err="1"/>
              <a:t>dili</a:t>
            </a:r>
            <a:r>
              <a:rPr lang="en-US" dirty="0"/>
              <a:t>, </a:t>
            </a:r>
            <a:r>
              <a:rPr lang="en-US" dirty="0" err="1"/>
              <a:t>edebi</a:t>
            </a:r>
            <a:r>
              <a:rPr lang="en-US" dirty="0"/>
              <a:t> </a:t>
            </a:r>
            <a:r>
              <a:rPr lang="en-US" dirty="0" err="1"/>
              <a:t>bir</a:t>
            </a:r>
            <a:r>
              <a:rPr lang="en-US" dirty="0"/>
              <a:t> </a:t>
            </a:r>
            <a:r>
              <a:rPr lang="en-US" dirty="0" err="1"/>
              <a:t>üslubu</a:t>
            </a:r>
            <a:r>
              <a:rPr lang="en-US" dirty="0"/>
              <a:t> </a:t>
            </a:r>
            <a:r>
              <a:rPr lang="en-US" dirty="0" err="1"/>
              <a:t>vardır</a:t>
            </a:r>
            <a:r>
              <a:rPr lang="en-US" dirty="0"/>
              <a:t>. Bu </a:t>
            </a:r>
            <a:r>
              <a:rPr lang="en-US" dirty="0" err="1"/>
              <a:t>yönüyle</a:t>
            </a:r>
            <a:r>
              <a:rPr lang="en-US" dirty="0"/>
              <a:t> </a:t>
            </a:r>
            <a:r>
              <a:rPr lang="en-US" dirty="0" err="1"/>
              <a:t>diğerlerinden</a:t>
            </a:r>
            <a:r>
              <a:rPr lang="en-US" dirty="0"/>
              <a:t> </a:t>
            </a:r>
            <a:r>
              <a:rPr lang="en-US" dirty="0" err="1"/>
              <a:t>ayrılır</a:t>
            </a:r>
            <a:r>
              <a:rPr lang="en-US" dirty="0"/>
              <a:t>.</a:t>
            </a:r>
          </a:p>
          <a:p>
            <a:r>
              <a:rPr lang="en-US" dirty="0"/>
              <a:t>18 </a:t>
            </a:r>
            <a:r>
              <a:rPr lang="en-US" dirty="0" err="1"/>
              <a:t>yaşında</a:t>
            </a:r>
            <a:r>
              <a:rPr lang="en-US" dirty="0"/>
              <a:t> </a:t>
            </a:r>
            <a:r>
              <a:rPr lang="en-US" dirty="0" err="1"/>
              <a:t>bütün</a:t>
            </a:r>
            <a:r>
              <a:rPr lang="en-US" dirty="0"/>
              <a:t> </a:t>
            </a:r>
            <a:r>
              <a:rPr lang="en-US" dirty="0" err="1"/>
              <a:t>ilimlerin</a:t>
            </a:r>
            <a:r>
              <a:rPr lang="en-US" dirty="0"/>
              <a:t> </a:t>
            </a:r>
            <a:r>
              <a:rPr lang="en-US" dirty="0" err="1"/>
              <a:t>nihai</a:t>
            </a:r>
            <a:r>
              <a:rPr lang="en-US" dirty="0"/>
              <a:t> </a:t>
            </a:r>
            <a:r>
              <a:rPr lang="en-US" dirty="0" err="1"/>
              <a:t>sınırına</a:t>
            </a:r>
            <a:r>
              <a:rPr lang="en-US" dirty="0"/>
              <a:t> </a:t>
            </a:r>
            <a:r>
              <a:rPr lang="en-US" dirty="0" err="1"/>
              <a:t>ulaşmış</a:t>
            </a:r>
            <a:r>
              <a:rPr lang="en-US" dirty="0"/>
              <a:t>.</a:t>
            </a:r>
          </a:p>
          <a:p>
            <a:r>
              <a:rPr lang="en-US" dirty="0" err="1"/>
              <a:t>Daha</a:t>
            </a:r>
            <a:r>
              <a:rPr lang="en-US" dirty="0"/>
              <a:t> </a:t>
            </a:r>
            <a:r>
              <a:rPr lang="en-US" dirty="0" err="1"/>
              <a:t>önce</a:t>
            </a:r>
            <a:r>
              <a:rPr lang="en-US" dirty="0"/>
              <a:t> </a:t>
            </a:r>
            <a:r>
              <a:rPr lang="en-US" dirty="0" err="1"/>
              <a:t>yüzeysel</a:t>
            </a:r>
            <a:r>
              <a:rPr lang="en-US" dirty="0"/>
              <a:t> </a:t>
            </a:r>
            <a:r>
              <a:rPr lang="en-US" dirty="0" err="1"/>
              <a:t>olarak</a:t>
            </a:r>
            <a:r>
              <a:rPr lang="en-US" dirty="0"/>
              <a:t> </a:t>
            </a:r>
            <a:r>
              <a:rPr lang="en-US" dirty="0" err="1"/>
              <a:t>ele</a:t>
            </a:r>
            <a:r>
              <a:rPr lang="en-US" dirty="0"/>
              <a:t> </a:t>
            </a:r>
            <a:r>
              <a:rPr lang="en-US" dirty="0" err="1"/>
              <a:t>alınan</a:t>
            </a:r>
            <a:r>
              <a:rPr lang="en-US" dirty="0"/>
              <a:t> </a:t>
            </a:r>
            <a:r>
              <a:rPr lang="en-US" dirty="0" err="1"/>
              <a:t>konuları</a:t>
            </a:r>
            <a:r>
              <a:rPr lang="en-US" dirty="0"/>
              <a:t> </a:t>
            </a:r>
            <a:r>
              <a:rPr lang="en-US" dirty="0" err="1"/>
              <a:t>derinden</a:t>
            </a:r>
            <a:r>
              <a:rPr lang="en-US" dirty="0"/>
              <a:t> </a:t>
            </a:r>
            <a:r>
              <a:rPr lang="en-US" dirty="0" err="1"/>
              <a:t>incelemiştir</a:t>
            </a:r>
            <a:r>
              <a:rPr lang="en-US" dirty="0"/>
              <a:t> </a:t>
            </a:r>
            <a:r>
              <a:rPr lang="en-US" dirty="0" err="1"/>
              <a:t>ve</a:t>
            </a:r>
            <a:r>
              <a:rPr lang="en-US" dirty="0"/>
              <a:t> </a:t>
            </a:r>
            <a:r>
              <a:rPr lang="en-US" dirty="0" err="1"/>
              <a:t>İslami</a:t>
            </a:r>
            <a:r>
              <a:rPr lang="en-US" dirty="0"/>
              <a:t> </a:t>
            </a:r>
            <a:r>
              <a:rPr lang="en-US" dirty="0" err="1"/>
              <a:t>alana</a:t>
            </a:r>
            <a:r>
              <a:rPr lang="en-US" dirty="0"/>
              <a:t> </a:t>
            </a:r>
            <a:r>
              <a:rPr lang="en-US" dirty="0" err="1"/>
              <a:t>yoğunlaşarak</a:t>
            </a:r>
            <a:r>
              <a:rPr lang="en-US" dirty="0"/>
              <a:t> İslam </a:t>
            </a:r>
            <a:r>
              <a:rPr lang="en-US" dirty="0" err="1"/>
              <a:t>dünyasında</a:t>
            </a:r>
            <a:r>
              <a:rPr lang="en-US" dirty="0"/>
              <a:t> </a:t>
            </a:r>
            <a:r>
              <a:rPr lang="en-US" dirty="0" err="1"/>
              <a:t>daha</a:t>
            </a:r>
            <a:r>
              <a:rPr lang="en-US" dirty="0"/>
              <a:t> </a:t>
            </a:r>
            <a:r>
              <a:rPr lang="en-US" dirty="0" err="1"/>
              <a:t>çok</a:t>
            </a:r>
            <a:r>
              <a:rPr lang="en-US" dirty="0"/>
              <a:t> </a:t>
            </a:r>
            <a:r>
              <a:rPr lang="en-US" dirty="0" err="1"/>
              <a:t>kabul</a:t>
            </a:r>
            <a:r>
              <a:rPr lang="en-US" dirty="0"/>
              <a:t> </a:t>
            </a:r>
            <a:r>
              <a:rPr lang="en-US" dirty="0" err="1"/>
              <a:t>görmüştür</a:t>
            </a:r>
            <a:r>
              <a:rPr lang="en-US" dirty="0"/>
              <a:t>.</a:t>
            </a:r>
          </a:p>
          <a:p>
            <a:r>
              <a:rPr lang="en-US" dirty="0"/>
              <a:t>Tıp </a:t>
            </a:r>
            <a:r>
              <a:rPr lang="en-US" dirty="0" err="1"/>
              <a:t>öğrenmenin</a:t>
            </a:r>
            <a:r>
              <a:rPr lang="en-US" dirty="0"/>
              <a:t> </a:t>
            </a:r>
            <a:r>
              <a:rPr lang="en-US" dirty="0" err="1"/>
              <a:t>kolay</a:t>
            </a:r>
            <a:r>
              <a:rPr lang="en-US" dirty="0"/>
              <a:t> </a:t>
            </a:r>
            <a:r>
              <a:rPr lang="en-US" dirty="0" err="1"/>
              <a:t>olduğunu</a:t>
            </a:r>
            <a:r>
              <a:rPr lang="en-US" dirty="0"/>
              <a:t> </a:t>
            </a:r>
            <a:r>
              <a:rPr lang="en-US" dirty="0" err="1"/>
              <a:t>ve</a:t>
            </a:r>
            <a:r>
              <a:rPr lang="en-US" dirty="0"/>
              <a:t> </a:t>
            </a:r>
            <a:r>
              <a:rPr lang="en-US" dirty="0" err="1"/>
              <a:t>onu</a:t>
            </a:r>
            <a:r>
              <a:rPr lang="en-US" dirty="0"/>
              <a:t> en </a:t>
            </a:r>
            <a:r>
              <a:rPr lang="en-US" dirty="0" err="1"/>
              <a:t>çok</a:t>
            </a:r>
            <a:r>
              <a:rPr lang="en-US" dirty="0"/>
              <a:t> </a:t>
            </a:r>
            <a:r>
              <a:rPr lang="en-US" dirty="0" err="1"/>
              <a:t>zorlayanın</a:t>
            </a:r>
            <a:r>
              <a:rPr lang="en-US" dirty="0"/>
              <a:t> </a:t>
            </a:r>
            <a:r>
              <a:rPr lang="en-US" dirty="0" err="1"/>
              <a:t>metafizik</a:t>
            </a:r>
            <a:r>
              <a:rPr lang="en-US" dirty="0"/>
              <a:t> </a:t>
            </a:r>
            <a:r>
              <a:rPr lang="en-US" dirty="0" err="1"/>
              <a:t>olduğunu</a:t>
            </a:r>
            <a:r>
              <a:rPr lang="en-US" dirty="0"/>
              <a:t> </a:t>
            </a:r>
            <a:r>
              <a:rPr lang="en-US" dirty="0" err="1"/>
              <a:t>söyler</a:t>
            </a:r>
            <a:r>
              <a:rPr lang="en-US" dirty="0"/>
              <a:t>.</a:t>
            </a:r>
          </a:p>
          <a:p>
            <a:r>
              <a:rPr lang="en-US" dirty="0" err="1"/>
              <a:t>Bir</a:t>
            </a:r>
            <a:r>
              <a:rPr lang="en-US" dirty="0"/>
              <a:t> </a:t>
            </a:r>
            <a:r>
              <a:rPr lang="en-US" dirty="0" err="1"/>
              <a:t>konuyu</a:t>
            </a:r>
            <a:r>
              <a:rPr lang="en-US" dirty="0"/>
              <a:t> </a:t>
            </a:r>
            <a:r>
              <a:rPr lang="en-US" dirty="0" err="1"/>
              <a:t>öğrenecekse</a:t>
            </a:r>
            <a:r>
              <a:rPr lang="en-US" dirty="0"/>
              <a:t> </a:t>
            </a:r>
            <a:r>
              <a:rPr lang="en-US" dirty="0" err="1"/>
              <a:t>önce</a:t>
            </a:r>
            <a:r>
              <a:rPr lang="en-US" dirty="0"/>
              <a:t> </a:t>
            </a:r>
            <a:r>
              <a:rPr lang="en-US" dirty="0" err="1"/>
              <a:t>önermeler</a:t>
            </a:r>
            <a:r>
              <a:rPr lang="en-US" dirty="0"/>
              <a:t> </a:t>
            </a:r>
            <a:r>
              <a:rPr lang="en-US" dirty="0" err="1"/>
              <a:t>ortaya</a:t>
            </a:r>
            <a:r>
              <a:rPr lang="en-US" dirty="0"/>
              <a:t> </a:t>
            </a:r>
            <a:r>
              <a:rPr lang="en-US" dirty="0" err="1"/>
              <a:t>koyar</a:t>
            </a:r>
            <a:r>
              <a:rPr lang="en-US" dirty="0"/>
              <a:t> </a:t>
            </a:r>
            <a:r>
              <a:rPr lang="en-US" dirty="0" err="1"/>
              <a:t>sonra</a:t>
            </a:r>
            <a:r>
              <a:rPr lang="en-US" dirty="0"/>
              <a:t> </a:t>
            </a:r>
            <a:r>
              <a:rPr lang="en-US" dirty="0" err="1"/>
              <a:t>kıyasa</a:t>
            </a:r>
            <a:r>
              <a:rPr lang="en-US" dirty="0"/>
              <a:t> </a:t>
            </a:r>
            <a:r>
              <a:rPr lang="en-US" dirty="0" err="1"/>
              <a:t>gider</a:t>
            </a:r>
            <a:r>
              <a:rPr lang="en-US" dirty="0"/>
              <a:t>. </a:t>
            </a:r>
            <a:r>
              <a:rPr lang="en-US" dirty="0" err="1"/>
              <a:t>Kıyas</a:t>
            </a:r>
            <a:r>
              <a:rPr lang="en-US" dirty="0"/>
              <a:t> </a:t>
            </a:r>
            <a:r>
              <a:rPr lang="en-US" dirty="0" err="1"/>
              <a:t>formundan</a:t>
            </a:r>
            <a:r>
              <a:rPr lang="en-US" dirty="0"/>
              <a:t> </a:t>
            </a:r>
            <a:r>
              <a:rPr lang="en-US" dirty="0" err="1"/>
              <a:t>bilgiye</a:t>
            </a:r>
            <a:r>
              <a:rPr lang="en-US" dirty="0"/>
              <a:t> </a:t>
            </a:r>
            <a:r>
              <a:rPr lang="en-US" dirty="0" err="1" smtClean="0"/>
              <a:t>ulaşır</a:t>
            </a:r>
            <a:r>
              <a:rPr lang="en-US" dirty="0" smtClean="0"/>
              <a:t>.</a:t>
            </a:r>
            <a:r>
              <a:rPr lang="tr-TR" dirty="0" smtClean="0"/>
              <a:t> </a:t>
            </a:r>
            <a:r>
              <a:rPr lang="en-US" dirty="0" err="1" smtClean="0"/>
              <a:t>Ona</a:t>
            </a:r>
            <a:r>
              <a:rPr lang="en-US" dirty="0" smtClean="0"/>
              <a:t> </a:t>
            </a:r>
            <a:r>
              <a:rPr lang="en-US" dirty="0" err="1"/>
              <a:t>göre</a:t>
            </a:r>
            <a:r>
              <a:rPr lang="en-US" dirty="0"/>
              <a:t> </a:t>
            </a:r>
            <a:r>
              <a:rPr lang="en-US" dirty="0" err="1"/>
              <a:t>orta</a:t>
            </a:r>
            <a:r>
              <a:rPr lang="en-US" dirty="0"/>
              <a:t> </a:t>
            </a:r>
            <a:r>
              <a:rPr lang="en-US" dirty="0" err="1"/>
              <a:t>terim</a:t>
            </a:r>
            <a:r>
              <a:rPr lang="en-US" dirty="0"/>
              <a:t> </a:t>
            </a:r>
            <a:r>
              <a:rPr lang="en-US" dirty="0" err="1"/>
              <a:t>bütün</a:t>
            </a:r>
            <a:r>
              <a:rPr lang="en-US" dirty="0"/>
              <a:t> </a:t>
            </a:r>
            <a:r>
              <a:rPr lang="en-US" dirty="0" err="1"/>
              <a:t>bilimlerin</a:t>
            </a:r>
            <a:r>
              <a:rPr lang="en-US" dirty="0"/>
              <a:t> </a:t>
            </a:r>
            <a:r>
              <a:rPr lang="en-US" dirty="0" err="1"/>
              <a:t>anahtarıdır</a:t>
            </a:r>
            <a:r>
              <a:rPr lang="en-US" dirty="0"/>
              <a:t>. </a:t>
            </a:r>
            <a:r>
              <a:rPr lang="en-US" dirty="0" err="1"/>
              <a:t>Orta</a:t>
            </a:r>
            <a:r>
              <a:rPr lang="en-US" dirty="0"/>
              <a:t> </a:t>
            </a:r>
            <a:r>
              <a:rPr lang="en-US" dirty="0" err="1"/>
              <a:t>terim</a:t>
            </a:r>
            <a:r>
              <a:rPr lang="en-US" dirty="0"/>
              <a:t> </a:t>
            </a:r>
            <a:r>
              <a:rPr lang="en-US" dirty="0" err="1"/>
              <a:t>neden</a:t>
            </a:r>
            <a:r>
              <a:rPr lang="en-US" dirty="0"/>
              <a:t>- </a:t>
            </a:r>
            <a:r>
              <a:rPr lang="en-US" dirty="0" err="1"/>
              <a:t>sonuç</a:t>
            </a:r>
            <a:r>
              <a:rPr lang="en-US" dirty="0"/>
              <a:t> </a:t>
            </a:r>
            <a:r>
              <a:rPr lang="en-US" dirty="0" err="1"/>
              <a:t>ilişkisi</a:t>
            </a:r>
            <a:r>
              <a:rPr lang="en-US" dirty="0"/>
              <a:t> </a:t>
            </a:r>
            <a:r>
              <a:rPr lang="en-US" dirty="0" err="1"/>
              <a:t>verdiğinden</a:t>
            </a:r>
            <a:r>
              <a:rPr lang="en-US" dirty="0"/>
              <a:t> </a:t>
            </a:r>
            <a:r>
              <a:rPr lang="en-US" dirty="0" err="1"/>
              <a:t>buraya</a:t>
            </a:r>
            <a:r>
              <a:rPr lang="en-US" dirty="0"/>
              <a:t> </a:t>
            </a:r>
            <a:r>
              <a:rPr lang="en-US" dirty="0" err="1"/>
              <a:t>büyük</a:t>
            </a:r>
            <a:r>
              <a:rPr lang="en-US" dirty="0"/>
              <a:t> </a:t>
            </a:r>
            <a:r>
              <a:rPr lang="en-US" dirty="0" err="1"/>
              <a:t>önem</a:t>
            </a:r>
            <a:r>
              <a:rPr lang="en-US" dirty="0"/>
              <a:t> </a:t>
            </a:r>
            <a:r>
              <a:rPr lang="en-US" dirty="0" err="1"/>
              <a:t>verir</a:t>
            </a:r>
            <a:r>
              <a:rPr lang="en-US" dirty="0"/>
              <a:t>.</a:t>
            </a:r>
          </a:p>
        </p:txBody>
      </p:sp>
    </p:spTree>
    <p:extLst>
      <p:ext uri="{BB962C8B-B14F-4D97-AF65-F5344CB8AC3E}">
        <p14:creationId xmlns:p14="http://schemas.microsoft.com/office/powerpoint/2010/main" val="153497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6D2EAD4-0172-8347-88F5-14ED7769EA5A}"/>
              </a:ext>
            </a:extLst>
          </p:cNvPr>
          <p:cNvSpPr>
            <a:spLocks noGrp="1"/>
          </p:cNvSpPr>
          <p:nvPr>
            <p:ph idx="1"/>
          </p:nvPr>
        </p:nvSpPr>
        <p:spPr>
          <a:xfrm>
            <a:off x="1175848" y="1578477"/>
            <a:ext cx="9618532" cy="4949654"/>
          </a:xfrm>
        </p:spPr>
        <p:txBody>
          <a:bodyPr>
            <a:normAutofit/>
          </a:bodyPr>
          <a:lstStyle/>
          <a:p>
            <a:r>
              <a:rPr lang="en-US" dirty="0" err="1"/>
              <a:t>İbni</a:t>
            </a:r>
            <a:r>
              <a:rPr lang="en-US" dirty="0"/>
              <a:t> </a:t>
            </a:r>
            <a:r>
              <a:rPr lang="en-US" dirty="0" err="1"/>
              <a:t>Sina’ya</a:t>
            </a:r>
            <a:r>
              <a:rPr lang="en-US" dirty="0"/>
              <a:t> </a:t>
            </a:r>
            <a:r>
              <a:rPr lang="en-US" dirty="0" err="1"/>
              <a:t>göre</a:t>
            </a:r>
            <a:r>
              <a:rPr lang="en-US" dirty="0"/>
              <a:t> </a:t>
            </a:r>
            <a:r>
              <a:rPr lang="en-US" dirty="0" err="1"/>
              <a:t>insan</a:t>
            </a:r>
            <a:r>
              <a:rPr lang="en-US" dirty="0"/>
              <a:t> </a:t>
            </a:r>
            <a:r>
              <a:rPr lang="en-US" dirty="0" err="1"/>
              <a:t>nefis</a:t>
            </a:r>
            <a:r>
              <a:rPr lang="en-US" dirty="0"/>
              <a:t> </a:t>
            </a:r>
            <a:r>
              <a:rPr lang="en-US" dirty="0" err="1"/>
              <a:t>ve</a:t>
            </a:r>
            <a:r>
              <a:rPr lang="en-US" dirty="0"/>
              <a:t> </a:t>
            </a:r>
            <a:r>
              <a:rPr lang="en-US" dirty="0" err="1"/>
              <a:t>beden</a:t>
            </a:r>
            <a:r>
              <a:rPr lang="en-US" dirty="0"/>
              <a:t> </a:t>
            </a:r>
            <a:r>
              <a:rPr lang="en-US" dirty="0" err="1"/>
              <a:t>olmak</a:t>
            </a:r>
            <a:r>
              <a:rPr lang="en-US" dirty="0"/>
              <a:t> </a:t>
            </a:r>
            <a:r>
              <a:rPr lang="en-US" dirty="0" err="1"/>
              <a:t>üzere</a:t>
            </a:r>
            <a:r>
              <a:rPr lang="en-US" dirty="0"/>
              <a:t> </a:t>
            </a:r>
            <a:r>
              <a:rPr lang="en-US" dirty="0" err="1"/>
              <a:t>düalist</a:t>
            </a:r>
            <a:r>
              <a:rPr lang="en-US" dirty="0"/>
              <a:t> </a:t>
            </a:r>
            <a:r>
              <a:rPr lang="en-US" dirty="0" err="1"/>
              <a:t>bir</a:t>
            </a:r>
            <a:r>
              <a:rPr lang="en-US" dirty="0"/>
              <a:t> </a:t>
            </a:r>
            <a:r>
              <a:rPr lang="en-US" dirty="0" err="1"/>
              <a:t>yapıdan</a:t>
            </a:r>
            <a:r>
              <a:rPr lang="en-US" dirty="0"/>
              <a:t> </a:t>
            </a:r>
            <a:r>
              <a:rPr lang="en-US" dirty="0" err="1"/>
              <a:t>oluşur</a:t>
            </a:r>
            <a:r>
              <a:rPr lang="en-US" dirty="0"/>
              <a:t>. Ona </a:t>
            </a:r>
            <a:r>
              <a:rPr lang="en-US" dirty="0" err="1"/>
              <a:t>göre</a:t>
            </a:r>
            <a:r>
              <a:rPr lang="en-US" dirty="0"/>
              <a:t> </a:t>
            </a:r>
            <a:r>
              <a:rPr lang="en-US" dirty="0" err="1"/>
              <a:t>nefs</a:t>
            </a:r>
            <a:r>
              <a:rPr lang="en-US" dirty="0"/>
              <a:t>, </a:t>
            </a:r>
            <a:r>
              <a:rPr lang="en-US" dirty="0" err="1"/>
              <a:t>cevher</a:t>
            </a:r>
            <a:r>
              <a:rPr lang="en-US" dirty="0"/>
              <a:t> </a:t>
            </a:r>
            <a:r>
              <a:rPr lang="en-US" dirty="0" err="1"/>
              <a:t>olarak</a:t>
            </a:r>
            <a:r>
              <a:rPr lang="en-US" dirty="0"/>
              <a:t> </a:t>
            </a:r>
            <a:r>
              <a:rPr lang="en-US" dirty="0" err="1"/>
              <a:t>bağımsız</a:t>
            </a:r>
            <a:r>
              <a:rPr lang="en-US" dirty="0"/>
              <a:t> </a:t>
            </a:r>
            <a:r>
              <a:rPr lang="en-US" dirty="0" err="1"/>
              <a:t>bir</a:t>
            </a:r>
            <a:r>
              <a:rPr lang="en-US" dirty="0"/>
              <a:t> </a:t>
            </a:r>
            <a:r>
              <a:rPr lang="en-US" dirty="0" err="1"/>
              <a:t>varlığı</a:t>
            </a:r>
            <a:r>
              <a:rPr lang="en-US" dirty="0"/>
              <a:t> </a:t>
            </a:r>
            <a:r>
              <a:rPr lang="en-US" dirty="0" err="1" smtClean="0"/>
              <a:t>vardır</a:t>
            </a:r>
            <a:r>
              <a:rPr lang="en-US" dirty="0" smtClean="0"/>
              <a:t>.</a:t>
            </a:r>
            <a:r>
              <a:rPr lang="tr-TR" dirty="0" smtClean="0"/>
              <a:t> </a:t>
            </a:r>
            <a:r>
              <a:rPr lang="en-US" dirty="0" err="1" smtClean="0"/>
              <a:t>Gayri</a:t>
            </a:r>
            <a:r>
              <a:rPr lang="en-US" dirty="0" smtClean="0"/>
              <a:t> </a:t>
            </a:r>
            <a:r>
              <a:rPr lang="en-US" dirty="0" err="1"/>
              <a:t>maddi</a:t>
            </a:r>
            <a:r>
              <a:rPr lang="en-US" dirty="0"/>
              <a:t> </a:t>
            </a:r>
            <a:r>
              <a:rPr lang="en-US" dirty="0" err="1"/>
              <a:t>ve</a:t>
            </a:r>
            <a:r>
              <a:rPr lang="en-US" dirty="0"/>
              <a:t> </a:t>
            </a:r>
            <a:r>
              <a:rPr lang="en-US" dirty="0" err="1"/>
              <a:t>basittir</a:t>
            </a:r>
            <a:r>
              <a:rPr lang="en-US" dirty="0"/>
              <a:t>. </a:t>
            </a:r>
            <a:r>
              <a:rPr lang="en-US" dirty="0" err="1"/>
              <a:t>Cisimde</a:t>
            </a:r>
            <a:r>
              <a:rPr lang="en-US" dirty="0"/>
              <a:t> </a:t>
            </a:r>
            <a:r>
              <a:rPr lang="en-US" dirty="0" err="1"/>
              <a:t>bulunan</a:t>
            </a:r>
            <a:r>
              <a:rPr lang="en-US" dirty="0"/>
              <a:t> </a:t>
            </a:r>
            <a:r>
              <a:rPr lang="en-US" dirty="0" err="1"/>
              <a:t>bir</a:t>
            </a:r>
            <a:r>
              <a:rPr lang="en-US" dirty="0"/>
              <a:t> </a:t>
            </a:r>
            <a:r>
              <a:rPr lang="en-US" dirty="0" err="1"/>
              <a:t>güç</a:t>
            </a:r>
            <a:r>
              <a:rPr lang="en-US" dirty="0"/>
              <a:t> </a:t>
            </a:r>
            <a:r>
              <a:rPr lang="en-US" dirty="0" err="1"/>
              <a:t>değildir</a:t>
            </a:r>
            <a:r>
              <a:rPr lang="en-US" dirty="0"/>
              <a:t>. </a:t>
            </a:r>
            <a:r>
              <a:rPr lang="en-US" dirty="0" err="1"/>
              <a:t>Nefsi</a:t>
            </a:r>
            <a:r>
              <a:rPr lang="en-US" dirty="0"/>
              <a:t> ilk </a:t>
            </a:r>
            <a:r>
              <a:rPr lang="en-US" dirty="0" err="1"/>
              <a:t>yetkinlik</a:t>
            </a:r>
            <a:r>
              <a:rPr lang="en-US" dirty="0"/>
              <a:t> </a:t>
            </a:r>
            <a:r>
              <a:rPr lang="en-US" dirty="0" err="1"/>
              <a:t>olarak</a:t>
            </a:r>
            <a:r>
              <a:rPr lang="en-US" dirty="0"/>
              <a:t> </a:t>
            </a:r>
            <a:r>
              <a:rPr lang="en-US" dirty="0" err="1"/>
              <a:t>tamamlar</a:t>
            </a:r>
            <a:r>
              <a:rPr lang="en-US" dirty="0"/>
              <a:t>. Bunun </a:t>
            </a:r>
            <a:r>
              <a:rPr lang="en-US" dirty="0" err="1"/>
              <a:t>sebebi</a:t>
            </a:r>
            <a:r>
              <a:rPr lang="en-US" dirty="0"/>
              <a:t> </a:t>
            </a:r>
            <a:r>
              <a:rPr lang="en-US" dirty="0" err="1"/>
              <a:t>canlı</a:t>
            </a:r>
            <a:r>
              <a:rPr lang="en-US" dirty="0"/>
              <a:t> </a:t>
            </a:r>
            <a:r>
              <a:rPr lang="en-US" dirty="0" err="1"/>
              <a:t>türünün</a:t>
            </a:r>
            <a:r>
              <a:rPr lang="en-US" dirty="0"/>
              <a:t> </a:t>
            </a:r>
            <a:r>
              <a:rPr lang="en-US" dirty="0" err="1"/>
              <a:t>bil-fiil</a:t>
            </a:r>
            <a:r>
              <a:rPr lang="en-US" dirty="0"/>
              <a:t> </a:t>
            </a:r>
            <a:r>
              <a:rPr lang="en-US" dirty="0" err="1"/>
              <a:t>olarak</a:t>
            </a:r>
            <a:r>
              <a:rPr lang="en-US" dirty="0"/>
              <a:t> </a:t>
            </a:r>
            <a:r>
              <a:rPr lang="en-US" dirty="0" err="1"/>
              <a:t>var</a:t>
            </a:r>
            <a:r>
              <a:rPr lang="en-US" dirty="0"/>
              <a:t> </a:t>
            </a:r>
            <a:r>
              <a:rPr lang="en-US" dirty="0" err="1"/>
              <a:t>olmasının</a:t>
            </a:r>
            <a:r>
              <a:rPr lang="en-US" dirty="0"/>
              <a:t> </a:t>
            </a:r>
            <a:r>
              <a:rPr lang="en-US" dirty="0" err="1"/>
              <a:t>nefis</a:t>
            </a:r>
            <a:r>
              <a:rPr lang="en-US" dirty="0"/>
              <a:t> </a:t>
            </a:r>
            <a:r>
              <a:rPr lang="en-US" dirty="0" err="1"/>
              <a:t>ile</a:t>
            </a:r>
            <a:r>
              <a:rPr lang="en-US" dirty="0"/>
              <a:t> </a:t>
            </a:r>
            <a:r>
              <a:rPr lang="en-US" dirty="0" err="1"/>
              <a:t>gerçekleşmesinin</a:t>
            </a:r>
            <a:r>
              <a:rPr lang="en-US" dirty="0"/>
              <a:t> </a:t>
            </a:r>
            <a:r>
              <a:rPr lang="en-US" dirty="0" err="1"/>
              <a:t>dolayısıyladır</a:t>
            </a:r>
            <a:r>
              <a:rPr lang="en-US" dirty="0"/>
              <a:t>. </a:t>
            </a:r>
            <a:r>
              <a:rPr lang="en-US" dirty="0" err="1"/>
              <a:t>İkinci</a:t>
            </a:r>
            <a:r>
              <a:rPr lang="en-US" dirty="0"/>
              <a:t> </a:t>
            </a:r>
            <a:r>
              <a:rPr lang="en-US" dirty="0" err="1"/>
              <a:t>yetkinlik</a:t>
            </a:r>
            <a:r>
              <a:rPr lang="en-US" dirty="0"/>
              <a:t> </a:t>
            </a:r>
            <a:r>
              <a:rPr lang="en-US" dirty="0" err="1"/>
              <a:t>ise</a:t>
            </a:r>
            <a:r>
              <a:rPr lang="en-US" dirty="0"/>
              <a:t> </a:t>
            </a:r>
            <a:r>
              <a:rPr lang="en-US" dirty="0" err="1"/>
              <a:t>türe</a:t>
            </a:r>
            <a:r>
              <a:rPr lang="en-US" dirty="0"/>
              <a:t> </a:t>
            </a:r>
            <a:r>
              <a:rPr lang="en-US" dirty="0" err="1"/>
              <a:t>ait</a:t>
            </a:r>
            <a:r>
              <a:rPr lang="en-US" dirty="0"/>
              <a:t> </a:t>
            </a:r>
            <a:r>
              <a:rPr lang="en-US" dirty="0" err="1" smtClean="0"/>
              <a:t>özelliklerin</a:t>
            </a:r>
            <a:r>
              <a:rPr lang="en-US" dirty="0" smtClean="0"/>
              <a:t> </a:t>
            </a:r>
            <a:r>
              <a:rPr lang="en-US" dirty="0" err="1"/>
              <a:t>bil-fiil</a:t>
            </a:r>
            <a:r>
              <a:rPr lang="en-US" dirty="0"/>
              <a:t> </a:t>
            </a:r>
            <a:r>
              <a:rPr lang="en-US" dirty="0" err="1"/>
              <a:t>olarak</a:t>
            </a:r>
            <a:r>
              <a:rPr lang="en-US" dirty="0"/>
              <a:t> ilk </a:t>
            </a:r>
            <a:r>
              <a:rPr lang="en-US" dirty="0" err="1"/>
              <a:t>yetkinliğe</a:t>
            </a:r>
            <a:r>
              <a:rPr lang="en-US" dirty="0"/>
              <a:t> </a:t>
            </a:r>
            <a:r>
              <a:rPr lang="en-US" dirty="0" err="1"/>
              <a:t>bağlı</a:t>
            </a:r>
            <a:r>
              <a:rPr lang="en-US" dirty="0"/>
              <a:t> </a:t>
            </a:r>
            <a:r>
              <a:rPr lang="en-US" dirty="0" err="1"/>
              <a:t>şekilde</a:t>
            </a:r>
            <a:r>
              <a:rPr lang="en-US" dirty="0"/>
              <a:t> </a:t>
            </a:r>
            <a:r>
              <a:rPr lang="en-US" dirty="0" err="1"/>
              <a:t>ortaya</a:t>
            </a:r>
            <a:r>
              <a:rPr lang="en-US" dirty="0"/>
              <a:t> </a:t>
            </a:r>
            <a:r>
              <a:rPr lang="en-US" dirty="0" err="1"/>
              <a:t>çıkmasıdır</a:t>
            </a:r>
            <a:r>
              <a:rPr lang="en-US" dirty="0"/>
              <a:t>.</a:t>
            </a:r>
          </a:p>
          <a:p>
            <a:r>
              <a:rPr lang="en-US" dirty="0" err="1"/>
              <a:t>İbni</a:t>
            </a:r>
            <a:r>
              <a:rPr lang="en-US" dirty="0"/>
              <a:t> </a:t>
            </a:r>
            <a:r>
              <a:rPr lang="en-US" dirty="0" err="1"/>
              <a:t>Sina’ya</a:t>
            </a:r>
            <a:r>
              <a:rPr lang="en-US" dirty="0"/>
              <a:t> </a:t>
            </a:r>
            <a:r>
              <a:rPr lang="en-US" dirty="0" err="1"/>
              <a:t>göre</a:t>
            </a:r>
            <a:r>
              <a:rPr lang="en-US" dirty="0"/>
              <a:t> </a:t>
            </a:r>
            <a:r>
              <a:rPr lang="en-US" dirty="0" err="1"/>
              <a:t>nefs</a:t>
            </a:r>
            <a:r>
              <a:rPr lang="en-US" dirty="0"/>
              <a:t> </a:t>
            </a:r>
            <a:r>
              <a:rPr lang="en-US" dirty="0" err="1"/>
              <a:t>insana</a:t>
            </a:r>
            <a:r>
              <a:rPr lang="en-US" dirty="0"/>
              <a:t> </a:t>
            </a:r>
            <a:r>
              <a:rPr lang="en-US" dirty="0" err="1"/>
              <a:t>özgü</a:t>
            </a:r>
            <a:r>
              <a:rPr lang="en-US" dirty="0"/>
              <a:t> </a:t>
            </a:r>
            <a:r>
              <a:rPr lang="en-US" dirty="0" err="1"/>
              <a:t>değildir</a:t>
            </a:r>
            <a:r>
              <a:rPr lang="en-US" dirty="0"/>
              <a:t>, bitki </a:t>
            </a:r>
            <a:r>
              <a:rPr lang="en-US" dirty="0" err="1"/>
              <a:t>ve</a:t>
            </a:r>
            <a:r>
              <a:rPr lang="en-US" dirty="0"/>
              <a:t> </a:t>
            </a:r>
            <a:r>
              <a:rPr lang="en-US" dirty="0" err="1"/>
              <a:t>hayvanda</a:t>
            </a:r>
            <a:r>
              <a:rPr lang="en-US" dirty="0"/>
              <a:t> da </a:t>
            </a:r>
            <a:r>
              <a:rPr lang="en-US" dirty="0" err="1"/>
              <a:t>bulunur</a:t>
            </a:r>
            <a:r>
              <a:rPr lang="en-US" dirty="0"/>
              <a:t>. Ona </a:t>
            </a:r>
            <a:r>
              <a:rPr lang="en-US" dirty="0" err="1"/>
              <a:t>göre</a:t>
            </a:r>
            <a:r>
              <a:rPr lang="en-US" dirty="0"/>
              <a:t> </a:t>
            </a:r>
            <a:r>
              <a:rPr lang="en-US" dirty="0" err="1"/>
              <a:t>bozuluş</a:t>
            </a:r>
            <a:r>
              <a:rPr lang="en-US" dirty="0"/>
              <a:t> </a:t>
            </a:r>
            <a:r>
              <a:rPr lang="en-US" dirty="0" err="1"/>
              <a:t>dünyasında</a:t>
            </a:r>
            <a:r>
              <a:rPr lang="en-US" dirty="0"/>
              <a:t> </a:t>
            </a:r>
            <a:r>
              <a:rPr lang="en-US" dirty="0" err="1"/>
              <a:t>üç</a:t>
            </a:r>
            <a:r>
              <a:rPr lang="en-US" dirty="0"/>
              <a:t> </a:t>
            </a:r>
            <a:r>
              <a:rPr lang="en-US" dirty="0" err="1"/>
              <a:t>tür</a:t>
            </a:r>
            <a:r>
              <a:rPr lang="en-US" dirty="0"/>
              <a:t> </a:t>
            </a:r>
            <a:r>
              <a:rPr lang="en-US" dirty="0" err="1"/>
              <a:t>nefis</a:t>
            </a:r>
            <a:r>
              <a:rPr lang="en-US" dirty="0"/>
              <a:t> </a:t>
            </a:r>
            <a:r>
              <a:rPr lang="en-US" dirty="0" err="1"/>
              <a:t>vardır</a:t>
            </a:r>
            <a:r>
              <a:rPr lang="en-US" dirty="0"/>
              <a:t> : </a:t>
            </a:r>
            <a:r>
              <a:rPr lang="en-US" dirty="0" err="1"/>
              <a:t>Nebati</a:t>
            </a:r>
            <a:r>
              <a:rPr lang="en-US" dirty="0"/>
              <a:t>, </a:t>
            </a:r>
            <a:r>
              <a:rPr lang="en-US" dirty="0" err="1"/>
              <a:t>hayvani</a:t>
            </a:r>
            <a:r>
              <a:rPr lang="en-US" dirty="0"/>
              <a:t>, </a:t>
            </a:r>
            <a:r>
              <a:rPr lang="en-US" dirty="0" err="1"/>
              <a:t>insani</a:t>
            </a:r>
            <a:r>
              <a:rPr lang="en-US" dirty="0"/>
              <a:t>.</a:t>
            </a:r>
          </a:p>
        </p:txBody>
      </p:sp>
    </p:spTree>
    <p:extLst>
      <p:ext uri="{BB962C8B-B14F-4D97-AF65-F5344CB8AC3E}">
        <p14:creationId xmlns:p14="http://schemas.microsoft.com/office/powerpoint/2010/main" val="57839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69867B0-02B6-9A49-BD2B-CD291279A589}"/>
              </a:ext>
            </a:extLst>
          </p:cNvPr>
          <p:cNvSpPr>
            <a:spLocks noGrp="1"/>
          </p:cNvSpPr>
          <p:nvPr>
            <p:ph idx="1"/>
          </p:nvPr>
        </p:nvSpPr>
        <p:spPr>
          <a:xfrm>
            <a:off x="1061485" y="1068374"/>
            <a:ext cx="9601196" cy="3318936"/>
          </a:xfrm>
        </p:spPr>
        <p:txBody>
          <a:bodyPr>
            <a:normAutofit/>
          </a:bodyPr>
          <a:lstStyle/>
          <a:p>
            <a:r>
              <a:rPr lang="en-US" err="1"/>
              <a:t>Nefsin</a:t>
            </a:r>
            <a:r>
              <a:rPr lang="en-US"/>
              <a:t> </a:t>
            </a:r>
            <a:r>
              <a:rPr lang="en-US" err="1"/>
              <a:t>bu</a:t>
            </a:r>
            <a:r>
              <a:rPr lang="en-US"/>
              <a:t> </a:t>
            </a:r>
            <a:r>
              <a:rPr lang="en-US" err="1"/>
              <a:t>denli</a:t>
            </a:r>
            <a:r>
              <a:rPr lang="en-US"/>
              <a:t> </a:t>
            </a:r>
            <a:r>
              <a:rPr lang="en-US" err="1"/>
              <a:t>çeşitli</a:t>
            </a:r>
            <a:r>
              <a:rPr lang="en-US"/>
              <a:t> </a:t>
            </a:r>
            <a:r>
              <a:rPr lang="en-US" err="1"/>
              <a:t>olmasının</a:t>
            </a:r>
            <a:r>
              <a:rPr lang="en-US"/>
              <a:t> </a:t>
            </a:r>
            <a:r>
              <a:rPr lang="en-US" err="1"/>
              <a:t>sebebi</a:t>
            </a:r>
            <a:r>
              <a:rPr lang="en-US"/>
              <a:t> </a:t>
            </a:r>
            <a:r>
              <a:rPr lang="en-US" err="1"/>
              <a:t>onu</a:t>
            </a:r>
            <a:r>
              <a:rPr lang="en-US"/>
              <a:t> </a:t>
            </a:r>
            <a:r>
              <a:rPr lang="en-US" err="1"/>
              <a:t>taşıyan</a:t>
            </a:r>
            <a:r>
              <a:rPr lang="en-US"/>
              <a:t> </a:t>
            </a:r>
            <a:r>
              <a:rPr lang="en-US" err="1"/>
              <a:t>cismin</a:t>
            </a:r>
            <a:r>
              <a:rPr lang="en-US"/>
              <a:t> </a:t>
            </a:r>
            <a:r>
              <a:rPr lang="en-US" err="1"/>
              <a:t>mizacıdır</a:t>
            </a:r>
            <a:r>
              <a:rPr lang="en-US"/>
              <a:t>. </a:t>
            </a:r>
            <a:r>
              <a:rPr lang="en-US" err="1"/>
              <a:t>Mizacı</a:t>
            </a:r>
            <a:r>
              <a:rPr lang="en-US"/>
              <a:t> ne </a:t>
            </a:r>
            <a:r>
              <a:rPr lang="en-US" err="1"/>
              <a:t>kadar</a:t>
            </a:r>
            <a:r>
              <a:rPr lang="en-US"/>
              <a:t> </a:t>
            </a:r>
            <a:r>
              <a:rPr lang="en-US" err="1"/>
              <a:t>mutedil</a:t>
            </a:r>
            <a:r>
              <a:rPr lang="en-US"/>
              <a:t> </a:t>
            </a:r>
            <a:r>
              <a:rPr lang="en-US" err="1"/>
              <a:t>ise</a:t>
            </a:r>
            <a:r>
              <a:rPr lang="en-US"/>
              <a:t> </a:t>
            </a:r>
            <a:r>
              <a:rPr lang="en-US" err="1"/>
              <a:t>nefsin</a:t>
            </a:r>
            <a:r>
              <a:rPr lang="en-US"/>
              <a:t> </a:t>
            </a:r>
            <a:r>
              <a:rPr lang="en-US" err="1"/>
              <a:t>düzeyi</a:t>
            </a:r>
            <a:r>
              <a:rPr lang="en-US"/>
              <a:t> de o </a:t>
            </a:r>
            <a:r>
              <a:rPr lang="en-US" err="1"/>
              <a:t>kadar</a:t>
            </a:r>
            <a:r>
              <a:rPr lang="en-US"/>
              <a:t> </a:t>
            </a:r>
            <a:r>
              <a:rPr lang="en-US" err="1"/>
              <a:t>yüksektir</a:t>
            </a:r>
            <a:r>
              <a:rPr lang="en-US"/>
              <a:t>.</a:t>
            </a:r>
          </a:p>
          <a:p>
            <a:r>
              <a:rPr lang="en-US" err="1"/>
              <a:t>Eflatuncu</a:t>
            </a:r>
            <a:r>
              <a:rPr lang="en-US"/>
              <a:t> </a:t>
            </a:r>
            <a:r>
              <a:rPr lang="en-US" err="1"/>
              <a:t>yaklaşımın</a:t>
            </a:r>
            <a:r>
              <a:rPr lang="en-US"/>
              <a:t> </a:t>
            </a:r>
            <a:r>
              <a:rPr lang="en-US" err="1"/>
              <a:t>aksine</a:t>
            </a:r>
            <a:r>
              <a:rPr lang="en-US"/>
              <a:t> </a:t>
            </a:r>
            <a:r>
              <a:rPr lang="en-US" err="1"/>
              <a:t>nefis</a:t>
            </a:r>
            <a:r>
              <a:rPr lang="en-US"/>
              <a:t> </a:t>
            </a:r>
            <a:r>
              <a:rPr lang="en-US" err="1"/>
              <a:t>bedenden</a:t>
            </a:r>
            <a:r>
              <a:rPr lang="en-US"/>
              <a:t> </a:t>
            </a:r>
            <a:r>
              <a:rPr lang="en-US" err="1"/>
              <a:t>önce</a:t>
            </a:r>
            <a:r>
              <a:rPr lang="en-US"/>
              <a:t> </a:t>
            </a:r>
            <a:r>
              <a:rPr lang="en-US" err="1"/>
              <a:t>değil</a:t>
            </a:r>
            <a:r>
              <a:rPr lang="en-US"/>
              <a:t> </a:t>
            </a:r>
            <a:r>
              <a:rPr lang="en-US" err="1"/>
              <a:t>bedenle</a:t>
            </a:r>
            <a:r>
              <a:rPr lang="en-US"/>
              <a:t> </a:t>
            </a:r>
            <a:r>
              <a:rPr lang="en-US" err="1"/>
              <a:t>birlikte</a:t>
            </a:r>
            <a:r>
              <a:rPr lang="en-US"/>
              <a:t> </a:t>
            </a:r>
            <a:r>
              <a:rPr lang="en-US" err="1"/>
              <a:t>var</a:t>
            </a:r>
            <a:r>
              <a:rPr lang="en-US"/>
              <a:t> </a:t>
            </a:r>
            <a:r>
              <a:rPr lang="en-US" err="1"/>
              <a:t>olur</a:t>
            </a:r>
            <a:r>
              <a:rPr lang="en-US"/>
              <a:t>. </a:t>
            </a:r>
            <a:r>
              <a:rPr lang="en-US" err="1"/>
              <a:t>Nefsin</a:t>
            </a:r>
            <a:r>
              <a:rPr lang="en-US"/>
              <a:t> </a:t>
            </a:r>
            <a:r>
              <a:rPr lang="en-US" err="1"/>
              <a:t>semavi</a:t>
            </a:r>
            <a:r>
              <a:rPr lang="en-US"/>
              <a:t> </a:t>
            </a:r>
            <a:r>
              <a:rPr lang="en-US" err="1"/>
              <a:t>alemden</a:t>
            </a:r>
            <a:r>
              <a:rPr lang="en-US"/>
              <a:t> </a:t>
            </a:r>
            <a:r>
              <a:rPr lang="en-US" err="1"/>
              <a:t>sadır</a:t>
            </a:r>
            <a:r>
              <a:rPr lang="en-US"/>
              <a:t> </a:t>
            </a:r>
            <a:r>
              <a:rPr lang="en-US" err="1"/>
              <a:t>oluşu</a:t>
            </a:r>
            <a:r>
              <a:rPr lang="en-US"/>
              <a:t> </a:t>
            </a:r>
            <a:r>
              <a:rPr lang="en-US" err="1"/>
              <a:t>ve</a:t>
            </a:r>
            <a:r>
              <a:rPr lang="en-US"/>
              <a:t> </a:t>
            </a:r>
            <a:r>
              <a:rPr lang="en-US" err="1"/>
              <a:t>akıllar</a:t>
            </a:r>
            <a:r>
              <a:rPr lang="en-US"/>
              <a:t> </a:t>
            </a:r>
            <a:r>
              <a:rPr lang="en-US" err="1"/>
              <a:t>ile</a:t>
            </a:r>
            <a:r>
              <a:rPr lang="en-US"/>
              <a:t> </a:t>
            </a:r>
            <a:r>
              <a:rPr lang="en-US" err="1"/>
              <a:t>hudusu</a:t>
            </a:r>
            <a:r>
              <a:rPr lang="en-US"/>
              <a:t> </a:t>
            </a:r>
            <a:r>
              <a:rPr lang="en-US" err="1"/>
              <a:t>İbni</a:t>
            </a:r>
            <a:r>
              <a:rPr lang="en-US"/>
              <a:t> </a:t>
            </a:r>
            <a:r>
              <a:rPr lang="en-US" err="1"/>
              <a:t>Sina’nın</a:t>
            </a:r>
            <a:r>
              <a:rPr lang="en-US"/>
              <a:t> </a:t>
            </a:r>
            <a:r>
              <a:rPr lang="en-US" err="1"/>
              <a:t>nefis</a:t>
            </a:r>
            <a:r>
              <a:rPr lang="en-US"/>
              <a:t> </a:t>
            </a:r>
            <a:r>
              <a:rPr lang="en-US" err="1"/>
              <a:t>teorisini</a:t>
            </a:r>
            <a:r>
              <a:rPr lang="en-US"/>
              <a:t> </a:t>
            </a:r>
            <a:r>
              <a:rPr lang="en-US" err="1"/>
              <a:t>sudurcu</a:t>
            </a:r>
            <a:r>
              <a:rPr lang="en-US"/>
              <a:t> </a:t>
            </a:r>
            <a:r>
              <a:rPr lang="en-US" err="1"/>
              <a:t>kozmolojisi</a:t>
            </a:r>
            <a:r>
              <a:rPr lang="en-US"/>
              <a:t> </a:t>
            </a:r>
            <a:r>
              <a:rPr lang="en-US" err="1"/>
              <a:t>üzerinden</a:t>
            </a:r>
            <a:r>
              <a:rPr lang="en-US"/>
              <a:t> </a:t>
            </a:r>
            <a:r>
              <a:rPr lang="en-US" err="1"/>
              <a:t>metafiziğe</a:t>
            </a:r>
            <a:r>
              <a:rPr lang="en-US"/>
              <a:t> </a:t>
            </a:r>
            <a:r>
              <a:rPr lang="en-US" err="1"/>
              <a:t>bağlar</a:t>
            </a:r>
            <a:r>
              <a:rPr lang="en-US"/>
              <a:t> </a:t>
            </a:r>
            <a:r>
              <a:rPr lang="en-US" err="1"/>
              <a:t>ve</a:t>
            </a:r>
            <a:r>
              <a:rPr lang="en-US"/>
              <a:t> </a:t>
            </a:r>
            <a:r>
              <a:rPr lang="en-US" err="1"/>
              <a:t>onun</a:t>
            </a:r>
            <a:r>
              <a:rPr lang="en-US"/>
              <a:t> </a:t>
            </a:r>
            <a:r>
              <a:rPr lang="en-US" err="1"/>
              <a:t>bir</a:t>
            </a:r>
            <a:r>
              <a:rPr lang="en-US"/>
              <a:t> </a:t>
            </a:r>
            <a:r>
              <a:rPr lang="en-US" err="1"/>
              <a:t>konusu</a:t>
            </a:r>
            <a:r>
              <a:rPr lang="en-US"/>
              <a:t> </a:t>
            </a:r>
            <a:r>
              <a:rPr lang="en-US" err="1"/>
              <a:t>haline</a:t>
            </a:r>
            <a:r>
              <a:rPr lang="en-US"/>
              <a:t> </a:t>
            </a:r>
            <a:r>
              <a:rPr lang="en-US" err="1"/>
              <a:t>gelir</a:t>
            </a:r>
            <a:r>
              <a:rPr lang="en-US"/>
              <a:t>.</a:t>
            </a:r>
          </a:p>
          <a:p>
            <a:endParaRPr lang="en-US"/>
          </a:p>
        </p:txBody>
      </p:sp>
      <p:pic>
        <p:nvPicPr>
          <p:cNvPr id="5" name="Picture 4">
            <a:extLst>
              <a:ext uri="{FF2B5EF4-FFF2-40B4-BE49-F238E27FC236}">
                <a16:creationId xmlns:a16="http://schemas.microsoft.com/office/drawing/2014/main" xmlns="" id="{DCC24587-AB1B-FC4F-ADEF-DE7EA845B813}"/>
              </a:ext>
            </a:extLst>
          </p:cNvPr>
          <p:cNvPicPr>
            <a:picLocks noChangeAspect="1"/>
          </p:cNvPicPr>
          <p:nvPr/>
        </p:nvPicPr>
        <p:blipFill>
          <a:blip r:embed="rId2"/>
          <a:stretch>
            <a:fillRect/>
          </a:stretch>
        </p:blipFill>
        <p:spPr>
          <a:xfrm>
            <a:off x="6012120" y="3293927"/>
            <a:ext cx="3706037" cy="2658679"/>
          </a:xfrm>
          <a:prstGeom prst="rect">
            <a:avLst/>
          </a:prstGeom>
        </p:spPr>
      </p:pic>
    </p:spTree>
    <p:extLst>
      <p:ext uri="{BB962C8B-B14F-4D97-AF65-F5344CB8AC3E}">
        <p14:creationId xmlns:p14="http://schemas.microsoft.com/office/powerpoint/2010/main" val="127292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EDB48E3-580F-0C48-A412-06AE784222A1}"/>
              </a:ext>
            </a:extLst>
          </p:cNvPr>
          <p:cNvSpPr>
            <a:spLocks noGrp="1"/>
          </p:cNvSpPr>
          <p:nvPr>
            <p:ph idx="1"/>
          </p:nvPr>
        </p:nvSpPr>
        <p:spPr>
          <a:xfrm>
            <a:off x="1104014" y="1281024"/>
            <a:ext cx="9601196" cy="5162305"/>
          </a:xfrm>
        </p:spPr>
        <p:txBody>
          <a:bodyPr>
            <a:normAutofit/>
          </a:bodyPr>
          <a:lstStyle/>
          <a:p>
            <a:r>
              <a:rPr lang="en-US" b="1" err="1"/>
              <a:t>Eyleme</a:t>
            </a:r>
            <a:r>
              <a:rPr lang="en-US" b="1"/>
              <a:t> </a:t>
            </a:r>
            <a:r>
              <a:rPr lang="en-US" b="1" err="1"/>
              <a:t>Dayalı</a:t>
            </a:r>
            <a:r>
              <a:rPr lang="en-US" b="1"/>
              <a:t>/</a:t>
            </a:r>
            <a:r>
              <a:rPr lang="en-US" b="1" err="1"/>
              <a:t>Âmile</a:t>
            </a:r>
            <a:r>
              <a:rPr lang="en-US" b="1"/>
              <a:t>/Pratik </a:t>
            </a:r>
            <a:r>
              <a:rPr lang="en-US" b="1" err="1"/>
              <a:t>güç</a:t>
            </a:r>
            <a:r>
              <a:rPr lang="en-US" b="1"/>
              <a:t>: </a:t>
            </a:r>
            <a:r>
              <a:rPr lang="en-US" err="1"/>
              <a:t>İnsan</a:t>
            </a:r>
            <a:r>
              <a:rPr lang="en-US"/>
              <a:t> </a:t>
            </a:r>
            <a:r>
              <a:rPr lang="en-US" err="1"/>
              <a:t>bedeninin</a:t>
            </a:r>
            <a:r>
              <a:rPr lang="en-US"/>
              <a:t> </a:t>
            </a:r>
            <a:r>
              <a:rPr lang="en-US" err="1"/>
              <a:t>hareket</a:t>
            </a:r>
            <a:r>
              <a:rPr lang="en-US"/>
              <a:t> </a:t>
            </a:r>
            <a:r>
              <a:rPr lang="en-US" err="1"/>
              <a:t>ilkesidir</a:t>
            </a:r>
            <a:r>
              <a:rPr lang="en-US"/>
              <a:t>. Bu </a:t>
            </a:r>
            <a:r>
              <a:rPr lang="en-US" err="1"/>
              <a:t>güç</a:t>
            </a:r>
            <a:r>
              <a:rPr lang="en-US"/>
              <a:t> </a:t>
            </a:r>
            <a:r>
              <a:rPr lang="en-US" err="1"/>
              <a:t>insanı</a:t>
            </a:r>
            <a:r>
              <a:rPr lang="en-US"/>
              <a:t> </a:t>
            </a:r>
            <a:r>
              <a:rPr lang="en-US" err="1"/>
              <a:t>düşünmeye</a:t>
            </a:r>
            <a:r>
              <a:rPr lang="en-US"/>
              <a:t> </a:t>
            </a:r>
            <a:r>
              <a:rPr lang="en-US" err="1"/>
              <a:t>bağlı</a:t>
            </a:r>
            <a:r>
              <a:rPr lang="en-US"/>
              <a:t> </a:t>
            </a:r>
            <a:r>
              <a:rPr lang="en-US" err="1"/>
              <a:t>birtakım</a:t>
            </a:r>
            <a:r>
              <a:rPr lang="en-US"/>
              <a:t> </a:t>
            </a:r>
            <a:r>
              <a:rPr lang="en-US" err="1"/>
              <a:t>fiillere</a:t>
            </a:r>
            <a:r>
              <a:rPr lang="en-US"/>
              <a:t> </a:t>
            </a:r>
            <a:r>
              <a:rPr lang="en-US" err="1"/>
              <a:t>yöneltir</a:t>
            </a:r>
            <a:r>
              <a:rPr lang="en-US"/>
              <a:t>. İbn-</a:t>
            </a:r>
            <a:r>
              <a:rPr lang="en-US" err="1"/>
              <a:t>i</a:t>
            </a:r>
            <a:r>
              <a:rPr lang="en-US"/>
              <a:t> </a:t>
            </a:r>
            <a:r>
              <a:rPr lang="en-US" err="1"/>
              <a:t>Sina’ya</a:t>
            </a:r>
            <a:r>
              <a:rPr lang="en-US"/>
              <a:t> </a:t>
            </a:r>
            <a:r>
              <a:rPr lang="en-US" err="1"/>
              <a:t>göre</a:t>
            </a:r>
            <a:r>
              <a:rPr lang="en-US"/>
              <a:t> </a:t>
            </a:r>
            <a:r>
              <a:rPr lang="en-US" err="1"/>
              <a:t>nefsin</a:t>
            </a:r>
            <a:r>
              <a:rPr lang="en-US"/>
              <a:t> </a:t>
            </a:r>
            <a:r>
              <a:rPr lang="en-US" err="1"/>
              <a:t>bu</a:t>
            </a:r>
            <a:r>
              <a:rPr lang="en-US"/>
              <a:t> </a:t>
            </a:r>
            <a:r>
              <a:rPr lang="en-US" err="1"/>
              <a:t>gücü</a:t>
            </a:r>
            <a:r>
              <a:rPr lang="en-US"/>
              <a:t> </a:t>
            </a:r>
            <a:r>
              <a:rPr lang="en-US" err="1"/>
              <a:t>beden</a:t>
            </a:r>
            <a:r>
              <a:rPr lang="en-US"/>
              <a:t> </a:t>
            </a:r>
            <a:r>
              <a:rPr lang="en-US" err="1"/>
              <a:t>üstünde</a:t>
            </a:r>
            <a:r>
              <a:rPr lang="en-US"/>
              <a:t> </a:t>
            </a:r>
            <a:r>
              <a:rPr lang="en-US" err="1"/>
              <a:t>yönetici</a:t>
            </a:r>
            <a:r>
              <a:rPr lang="en-US"/>
              <a:t> </a:t>
            </a:r>
            <a:r>
              <a:rPr lang="en-US" err="1"/>
              <a:t>olmasını</a:t>
            </a:r>
            <a:r>
              <a:rPr lang="en-US"/>
              <a:t> </a:t>
            </a:r>
            <a:r>
              <a:rPr lang="en-US" err="1"/>
              <a:t>sağlar</a:t>
            </a:r>
            <a:r>
              <a:rPr lang="en-US"/>
              <a:t>. </a:t>
            </a:r>
            <a:r>
              <a:rPr lang="en-US" err="1"/>
              <a:t>Dolayısıyla</a:t>
            </a:r>
            <a:r>
              <a:rPr lang="en-US"/>
              <a:t> </a:t>
            </a:r>
            <a:r>
              <a:rPr lang="en-US" err="1"/>
              <a:t>bu</a:t>
            </a:r>
            <a:r>
              <a:rPr lang="en-US"/>
              <a:t> </a:t>
            </a:r>
            <a:r>
              <a:rPr lang="en-US" err="1"/>
              <a:t>güç</a:t>
            </a:r>
            <a:r>
              <a:rPr lang="en-US"/>
              <a:t> </a:t>
            </a:r>
            <a:r>
              <a:rPr lang="en-US" err="1"/>
              <a:t>insanın</a:t>
            </a:r>
            <a:r>
              <a:rPr lang="en-US"/>
              <a:t> </a:t>
            </a:r>
            <a:r>
              <a:rPr lang="en-US" err="1"/>
              <a:t>ahlaklı</a:t>
            </a:r>
            <a:r>
              <a:rPr lang="en-US"/>
              <a:t> </a:t>
            </a:r>
            <a:r>
              <a:rPr lang="en-US" err="1"/>
              <a:t>bir</a:t>
            </a:r>
            <a:r>
              <a:rPr lang="en-US"/>
              <a:t> </a:t>
            </a:r>
            <a:r>
              <a:rPr lang="en-US" err="1"/>
              <a:t>varlık</a:t>
            </a:r>
            <a:r>
              <a:rPr lang="en-US"/>
              <a:t> </a:t>
            </a:r>
            <a:r>
              <a:rPr lang="en-US" err="1"/>
              <a:t>haline</a:t>
            </a:r>
            <a:r>
              <a:rPr lang="en-US"/>
              <a:t> </a:t>
            </a:r>
            <a:r>
              <a:rPr lang="en-US" err="1"/>
              <a:t>gelebilmesi</a:t>
            </a:r>
            <a:r>
              <a:rPr lang="en-US"/>
              <a:t> </a:t>
            </a:r>
            <a:r>
              <a:rPr lang="en-US" err="1"/>
              <a:t>ancak</a:t>
            </a:r>
            <a:r>
              <a:rPr lang="en-US"/>
              <a:t> </a:t>
            </a:r>
            <a:r>
              <a:rPr lang="en-US" err="1"/>
              <a:t>bu</a:t>
            </a:r>
            <a:r>
              <a:rPr lang="en-US"/>
              <a:t> </a:t>
            </a:r>
            <a:r>
              <a:rPr lang="en-US" err="1"/>
              <a:t>gücün</a:t>
            </a:r>
            <a:r>
              <a:rPr lang="en-US"/>
              <a:t> </a:t>
            </a:r>
            <a:r>
              <a:rPr lang="en-US" err="1"/>
              <a:t>bedeni</a:t>
            </a:r>
            <a:r>
              <a:rPr lang="en-US"/>
              <a:t> </a:t>
            </a:r>
            <a:r>
              <a:rPr lang="en-US" err="1"/>
              <a:t>güçlere</a:t>
            </a:r>
            <a:r>
              <a:rPr lang="en-US"/>
              <a:t> hakim </a:t>
            </a:r>
            <a:r>
              <a:rPr lang="en-US" err="1"/>
              <a:t>olup</a:t>
            </a:r>
            <a:r>
              <a:rPr lang="en-US"/>
              <a:t> </a:t>
            </a:r>
            <a:r>
              <a:rPr lang="en-US" err="1"/>
              <a:t>yönetmesiyle</a:t>
            </a:r>
            <a:r>
              <a:rPr lang="en-US"/>
              <a:t> </a:t>
            </a:r>
            <a:r>
              <a:rPr lang="en-US" err="1"/>
              <a:t>gerçekleşir</a:t>
            </a:r>
            <a:r>
              <a:rPr lang="en-US"/>
              <a:t>.</a:t>
            </a:r>
          </a:p>
          <a:p>
            <a:r>
              <a:rPr lang="en-US" b="1" err="1"/>
              <a:t>Bilme</a:t>
            </a:r>
            <a:r>
              <a:rPr lang="en-US" b="1"/>
              <a:t>/</a:t>
            </a:r>
            <a:r>
              <a:rPr lang="en-US" b="1" err="1"/>
              <a:t>Âlime</a:t>
            </a:r>
            <a:r>
              <a:rPr lang="en-US" b="1"/>
              <a:t>/</a:t>
            </a:r>
            <a:r>
              <a:rPr lang="en-US" b="1" err="1"/>
              <a:t>Teorik</a:t>
            </a:r>
            <a:r>
              <a:rPr lang="en-US" b="1"/>
              <a:t> </a:t>
            </a:r>
            <a:r>
              <a:rPr lang="en-US" b="1" err="1"/>
              <a:t>Dayalı</a:t>
            </a:r>
            <a:r>
              <a:rPr lang="en-US" b="1"/>
              <a:t> </a:t>
            </a:r>
            <a:r>
              <a:rPr lang="en-US" b="1" err="1"/>
              <a:t>güç</a:t>
            </a:r>
            <a:r>
              <a:rPr lang="en-US" b="1"/>
              <a:t> :</a:t>
            </a:r>
            <a:r>
              <a:rPr lang="en-US"/>
              <a:t> </a:t>
            </a:r>
            <a:r>
              <a:rPr lang="en-US" err="1"/>
              <a:t>Yukarıya</a:t>
            </a:r>
            <a:r>
              <a:rPr lang="en-US"/>
              <a:t> </a:t>
            </a:r>
            <a:r>
              <a:rPr lang="en-US" err="1"/>
              <a:t>ulvi</a:t>
            </a:r>
            <a:r>
              <a:rPr lang="en-US"/>
              <a:t> </a:t>
            </a:r>
            <a:r>
              <a:rPr lang="en-US" err="1"/>
              <a:t>olana</a:t>
            </a:r>
            <a:r>
              <a:rPr lang="en-US"/>
              <a:t> </a:t>
            </a:r>
            <a:r>
              <a:rPr lang="en-US" err="1"/>
              <a:t>dönük</a:t>
            </a:r>
            <a:r>
              <a:rPr lang="en-US"/>
              <a:t> </a:t>
            </a:r>
            <a:r>
              <a:rPr lang="en-US" err="1"/>
              <a:t>olan</a:t>
            </a:r>
            <a:r>
              <a:rPr lang="en-US"/>
              <a:t> </a:t>
            </a:r>
            <a:r>
              <a:rPr lang="en-US" err="1"/>
              <a:t>ve</a:t>
            </a:r>
            <a:r>
              <a:rPr lang="en-US"/>
              <a:t> </a:t>
            </a:r>
            <a:r>
              <a:rPr lang="en-US" err="1"/>
              <a:t>insanın</a:t>
            </a:r>
            <a:r>
              <a:rPr lang="en-US"/>
              <a:t> </a:t>
            </a:r>
            <a:r>
              <a:rPr lang="en-US" err="1"/>
              <a:t>bu</a:t>
            </a:r>
            <a:r>
              <a:rPr lang="en-US"/>
              <a:t> </a:t>
            </a:r>
            <a:r>
              <a:rPr lang="en-US" err="1"/>
              <a:t>alanla</a:t>
            </a:r>
            <a:r>
              <a:rPr lang="en-US"/>
              <a:t> </a:t>
            </a:r>
            <a:r>
              <a:rPr lang="en-US" err="1"/>
              <a:t>ilişkisini</a:t>
            </a:r>
            <a:r>
              <a:rPr lang="en-US"/>
              <a:t> </a:t>
            </a:r>
            <a:r>
              <a:rPr lang="en-US" err="1"/>
              <a:t>sağlayan</a:t>
            </a:r>
            <a:r>
              <a:rPr lang="en-US"/>
              <a:t> </a:t>
            </a:r>
            <a:r>
              <a:rPr lang="en-US" err="1"/>
              <a:t>güçtür</a:t>
            </a:r>
            <a:r>
              <a:rPr lang="en-US"/>
              <a:t>. Bu </a:t>
            </a:r>
            <a:r>
              <a:rPr lang="en-US" err="1"/>
              <a:t>güç</a:t>
            </a:r>
            <a:r>
              <a:rPr lang="en-US"/>
              <a:t>, </a:t>
            </a:r>
            <a:r>
              <a:rPr lang="en-US" err="1"/>
              <a:t>tümel</a:t>
            </a:r>
            <a:r>
              <a:rPr lang="en-US"/>
              <a:t> </a:t>
            </a:r>
            <a:r>
              <a:rPr lang="en-US" err="1"/>
              <a:t>bilgiyi</a:t>
            </a:r>
            <a:r>
              <a:rPr lang="en-US"/>
              <a:t> </a:t>
            </a:r>
            <a:r>
              <a:rPr lang="en-US" err="1"/>
              <a:t>elde</a:t>
            </a:r>
            <a:r>
              <a:rPr lang="en-US"/>
              <a:t> </a:t>
            </a:r>
            <a:r>
              <a:rPr lang="en-US" err="1"/>
              <a:t>etmeye</a:t>
            </a:r>
            <a:r>
              <a:rPr lang="en-US"/>
              <a:t> </a:t>
            </a:r>
            <a:r>
              <a:rPr lang="en-US" err="1"/>
              <a:t>yarar</a:t>
            </a:r>
            <a:r>
              <a:rPr lang="en-US"/>
              <a:t>. İlk </a:t>
            </a:r>
            <a:r>
              <a:rPr lang="en-US" err="1"/>
              <a:t>ve</a:t>
            </a:r>
            <a:r>
              <a:rPr lang="en-US"/>
              <a:t> </a:t>
            </a:r>
            <a:r>
              <a:rPr lang="en-US" err="1"/>
              <a:t>ikincil</a:t>
            </a:r>
            <a:r>
              <a:rPr lang="en-US"/>
              <a:t> </a:t>
            </a:r>
            <a:r>
              <a:rPr lang="en-US" err="1"/>
              <a:t>akledilenleri</a:t>
            </a:r>
            <a:r>
              <a:rPr lang="en-US"/>
              <a:t> </a:t>
            </a:r>
            <a:r>
              <a:rPr lang="en-US" err="1"/>
              <a:t>nefse</a:t>
            </a:r>
            <a:r>
              <a:rPr lang="en-US"/>
              <a:t> </a:t>
            </a:r>
            <a:r>
              <a:rPr lang="en-US" err="1"/>
              <a:t>kazandırır</a:t>
            </a:r>
            <a:r>
              <a:rPr lang="en-US"/>
              <a:t>. Bu </a:t>
            </a:r>
            <a:r>
              <a:rPr lang="en-US" err="1"/>
              <a:t>güç</a:t>
            </a:r>
            <a:r>
              <a:rPr lang="en-US"/>
              <a:t> </a:t>
            </a:r>
            <a:r>
              <a:rPr lang="en-US" err="1"/>
              <a:t>sayesinde</a:t>
            </a:r>
            <a:r>
              <a:rPr lang="en-US"/>
              <a:t> </a:t>
            </a:r>
            <a:r>
              <a:rPr lang="en-US" err="1"/>
              <a:t>insan</a:t>
            </a:r>
            <a:r>
              <a:rPr lang="en-US"/>
              <a:t> </a:t>
            </a:r>
            <a:r>
              <a:rPr lang="en-US" err="1"/>
              <a:t>diğer</a:t>
            </a:r>
            <a:r>
              <a:rPr lang="en-US"/>
              <a:t> </a:t>
            </a:r>
            <a:r>
              <a:rPr lang="en-US" err="1"/>
              <a:t>canlılardan</a:t>
            </a:r>
            <a:r>
              <a:rPr lang="en-US"/>
              <a:t> </a:t>
            </a:r>
            <a:r>
              <a:rPr lang="en-US" err="1"/>
              <a:t>ayrılır</a:t>
            </a:r>
            <a:r>
              <a:rPr lang="en-US"/>
              <a:t>. Bu </a:t>
            </a:r>
            <a:r>
              <a:rPr lang="en-US" err="1"/>
              <a:t>güç</a:t>
            </a:r>
            <a:r>
              <a:rPr lang="en-US"/>
              <a:t> </a:t>
            </a:r>
            <a:r>
              <a:rPr lang="en-US" err="1"/>
              <a:t>ile</a:t>
            </a:r>
            <a:r>
              <a:rPr lang="en-US"/>
              <a:t> </a:t>
            </a:r>
            <a:r>
              <a:rPr lang="en-US" err="1"/>
              <a:t>metafizik</a:t>
            </a:r>
            <a:r>
              <a:rPr lang="en-US"/>
              <a:t> </a:t>
            </a:r>
            <a:r>
              <a:rPr lang="en-US" err="1"/>
              <a:t>bilgisini</a:t>
            </a:r>
            <a:r>
              <a:rPr lang="en-US"/>
              <a:t> </a:t>
            </a:r>
            <a:r>
              <a:rPr lang="en-US" err="1"/>
              <a:t>elde</a:t>
            </a:r>
            <a:r>
              <a:rPr lang="en-US"/>
              <a:t> </a:t>
            </a:r>
            <a:r>
              <a:rPr lang="en-US" err="1"/>
              <a:t>ederek</a:t>
            </a:r>
            <a:r>
              <a:rPr lang="en-US"/>
              <a:t> </a:t>
            </a:r>
            <a:r>
              <a:rPr lang="en-US" err="1"/>
              <a:t>yetkinliğe</a:t>
            </a:r>
            <a:r>
              <a:rPr lang="en-US"/>
              <a:t> </a:t>
            </a:r>
            <a:r>
              <a:rPr lang="en-US" err="1"/>
              <a:t>ulaşır</a:t>
            </a:r>
            <a:r>
              <a:rPr lang="en-US"/>
              <a:t>.</a:t>
            </a:r>
          </a:p>
        </p:txBody>
      </p:sp>
    </p:spTree>
    <p:extLst>
      <p:ext uri="{BB962C8B-B14F-4D97-AF65-F5344CB8AC3E}">
        <p14:creationId xmlns:p14="http://schemas.microsoft.com/office/powerpoint/2010/main" val="423477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74C62F2-30DD-3E4A-BA56-F79ADBA53004}"/>
              </a:ext>
            </a:extLst>
          </p:cNvPr>
          <p:cNvSpPr>
            <a:spLocks noGrp="1"/>
          </p:cNvSpPr>
          <p:nvPr>
            <p:ph idx="1"/>
          </p:nvPr>
        </p:nvSpPr>
        <p:spPr>
          <a:xfrm>
            <a:off x="1201263" y="1583473"/>
            <a:ext cx="9601196" cy="4188921"/>
          </a:xfrm>
        </p:spPr>
        <p:txBody>
          <a:bodyPr>
            <a:normAutofit/>
          </a:bodyPr>
          <a:lstStyle/>
          <a:p>
            <a:r>
              <a:rPr lang="en-US" dirty="0" err="1"/>
              <a:t>Akıl</a:t>
            </a:r>
            <a:r>
              <a:rPr lang="en-US" dirty="0"/>
              <a:t> </a:t>
            </a:r>
            <a:r>
              <a:rPr lang="en-US" dirty="0" err="1"/>
              <a:t>tümel</a:t>
            </a:r>
            <a:r>
              <a:rPr lang="en-US" dirty="0"/>
              <a:t> </a:t>
            </a:r>
            <a:r>
              <a:rPr lang="en-US" dirty="0" err="1"/>
              <a:t>olanı</a:t>
            </a:r>
            <a:r>
              <a:rPr lang="en-US" dirty="0"/>
              <a:t> </a:t>
            </a:r>
            <a:r>
              <a:rPr lang="en-US" dirty="0" err="1" smtClean="0"/>
              <a:t>te</a:t>
            </a:r>
            <a:r>
              <a:rPr lang="tr-TR" dirty="0" smtClean="0"/>
              <a:t>k</a:t>
            </a:r>
            <a:r>
              <a:rPr lang="en-US" dirty="0" smtClean="0"/>
              <a:t> </a:t>
            </a:r>
            <a:r>
              <a:rPr lang="en-US" dirty="0" err="1"/>
              <a:t>başına</a:t>
            </a:r>
            <a:r>
              <a:rPr lang="en-US" dirty="0"/>
              <a:t> </a:t>
            </a:r>
            <a:r>
              <a:rPr lang="en-US" dirty="0" err="1"/>
              <a:t>kavrayamaz</a:t>
            </a:r>
            <a:r>
              <a:rPr lang="en-US" dirty="0"/>
              <a:t>, </a:t>
            </a:r>
            <a:r>
              <a:rPr lang="en-US" dirty="0" err="1"/>
              <a:t>dış</a:t>
            </a:r>
            <a:r>
              <a:rPr lang="en-US" dirty="0"/>
              <a:t> </a:t>
            </a:r>
            <a:r>
              <a:rPr lang="en-US" dirty="0" err="1"/>
              <a:t>etkene</a:t>
            </a:r>
            <a:r>
              <a:rPr lang="en-US" dirty="0"/>
              <a:t> </a:t>
            </a:r>
            <a:r>
              <a:rPr lang="en-US" dirty="0" err="1"/>
              <a:t>ihtiyaç</a:t>
            </a:r>
            <a:r>
              <a:rPr lang="en-US" dirty="0"/>
              <a:t> </a:t>
            </a:r>
            <a:r>
              <a:rPr lang="en-US" dirty="0" err="1"/>
              <a:t>duyar</a:t>
            </a:r>
            <a:r>
              <a:rPr lang="en-US" dirty="0"/>
              <a:t> o da </a:t>
            </a:r>
            <a:r>
              <a:rPr lang="en-US" dirty="0" err="1"/>
              <a:t>kozmolojik</a:t>
            </a:r>
            <a:r>
              <a:rPr lang="en-US" dirty="0"/>
              <a:t> </a:t>
            </a:r>
            <a:r>
              <a:rPr lang="en-US" dirty="0" err="1"/>
              <a:t>akılların</a:t>
            </a:r>
            <a:r>
              <a:rPr lang="en-US" dirty="0"/>
              <a:t> </a:t>
            </a:r>
            <a:r>
              <a:rPr lang="en-US" dirty="0" err="1"/>
              <a:t>sonuncusu</a:t>
            </a:r>
            <a:r>
              <a:rPr lang="en-US" dirty="0"/>
              <a:t> </a:t>
            </a:r>
            <a:r>
              <a:rPr lang="en-US" dirty="0" err="1"/>
              <a:t>olan</a:t>
            </a:r>
            <a:r>
              <a:rPr lang="en-US" dirty="0"/>
              <a:t> </a:t>
            </a:r>
            <a:r>
              <a:rPr lang="en-US" dirty="0" err="1"/>
              <a:t>faal</a:t>
            </a:r>
            <a:r>
              <a:rPr lang="en-US" dirty="0"/>
              <a:t> </a:t>
            </a:r>
            <a:r>
              <a:rPr lang="en-US" dirty="0" err="1"/>
              <a:t>akıldır</a:t>
            </a:r>
            <a:r>
              <a:rPr lang="en-US" dirty="0"/>
              <a:t>. Ona </a:t>
            </a:r>
            <a:r>
              <a:rPr lang="en-US" dirty="0" err="1"/>
              <a:t>göre</a:t>
            </a:r>
            <a:r>
              <a:rPr lang="en-US" dirty="0"/>
              <a:t> </a:t>
            </a:r>
            <a:r>
              <a:rPr lang="en-US" dirty="0" err="1"/>
              <a:t>bu</a:t>
            </a:r>
            <a:r>
              <a:rPr lang="en-US" dirty="0"/>
              <a:t> </a:t>
            </a:r>
            <a:r>
              <a:rPr lang="en-US" dirty="0" err="1"/>
              <a:t>akıl</a:t>
            </a:r>
            <a:r>
              <a:rPr lang="en-US" dirty="0"/>
              <a:t>, hep </a:t>
            </a:r>
            <a:r>
              <a:rPr lang="en-US" dirty="0" err="1"/>
              <a:t>etkindir</a:t>
            </a:r>
            <a:r>
              <a:rPr lang="en-US" dirty="0"/>
              <a:t>.</a:t>
            </a:r>
          </a:p>
          <a:p>
            <a:r>
              <a:rPr lang="en-US" dirty="0" err="1"/>
              <a:t>Farabi</a:t>
            </a:r>
            <a:r>
              <a:rPr lang="en-US" dirty="0"/>
              <a:t> </a:t>
            </a:r>
            <a:r>
              <a:rPr lang="en-US" dirty="0" err="1"/>
              <a:t>gibi</a:t>
            </a:r>
            <a:r>
              <a:rPr lang="en-US" dirty="0"/>
              <a:t> İbn-i </a:t>
            </a:r>
            <a:r>
              <a:rPr lang="en-US" dirty="0" err="1"/>
              <a:t>Sina’ya</a:t>
            </a:r>
            <a:r>
              <a:rPr lang="en-US" dirty="0"/>
              <a:t> </a:t>
            </a:r>
            <a:r>
              <a:rPr lang="en-US" dirty="0" err="1"/>
              <a:t>göre</a:t>
            </a:r>
            <a:r>
              <a:rPr lang="en-US" dirty="0"/>
              <a:t> de </a:t>
            </a:r>
            <a:r>
              <a:rPr lang="en-US" dirty="0" err="1"/>
              <a:t>onun</a:t>
            </a:r>
            <a:r>
              <a:rPr lang="en-US" dirty="0"/>
              <a:t> </a:t>
            </a:r>
            <a:r>
              <a:rPr lang="en-US" dirty="0" err="1"/>
              <a:t>insan</a:t>
            </a:r>
            <a:r>
              <a:rPr lang="en-US" dirty="0"/>
              <a:t> </a:t>
            </a:r>
            <a:r>
              <a:rPr lang="en-US" dirty="0" err="1"/>
              <a:t>aklına</a:t>
            </a:r>
            <a:r>
              <a:rPr lang="en-US" dirty="0"/>
              <a:t> </a:t>
            </a:r>
            <a:r>
              <a:rPr lang="en-US" dirty="0" err="1"/>
              <a:t>olan</a:t>
            </a:r>
            <a:r>
              <a:rPr lang="en-US" dirty="0"/>
              <a:t> </a:t>
            </a:r>
            <a:r>
              <a:rPr lang="en-US" dirty="0" err="1"/>
              <a:t>nispeti</a:t>
            </a:r>
            <a:r>
              <a:rPr lang="en-US" dirty="0"/>
              <a:t> </a:t>
            </a:r>
            <a:r>
              <a:rPr lang="en-US" dirty="0" err="1" smtClean="0"/>
              <a:t>güne</a:t>
            </a:r>
            <a:r>
              <a:rPr lang="tr-TR" dirty="0" smtClean="0"/>
              <a:t>ş</a:t>
            </a:r>
            <a:r>
              <a:rPr lang="en-US" dirty="0" smtClean="0"/>
              <a:t>in </a:t>
            </a:r>
            <a:r>
              <a:rPr lang="en-US" dirty="0" err="1"/>
              <a:t>göze</a:t>
            </a:r>
            <a:r>
              <a:rPr lang="en-US" dirty="0"/>
              <a:t> </a:t>
            </a:r>
            <a:r>
              <a:rPr lang="en-US" dirty="0" err="1"/>
              <a:t>olan</a:t>
            </a:r>
            <a:r>
              <a:rPr lang="en-US" dirty="0"/>
              <a:t> </a:t>
            </a:r>
            <a:r>
              <a:rPr lang="en-US" dirty="0" err="1"/>
              <a:t>nispeti</a:t>
            </a:r>
            <a:r>
              <a:rPr lang="en-US" dirty="0"/>
              <a:t> </a:t>
            </a:r>
            <a:r>
              <a:rPr lang="en-US" dirty="0" err="1"/>
              <a:t>gibidir</a:t>
            </a:r>
            <a:r>
              <a:rPr lang="en-US" dirty="0"/>
              <a:t>.</a:t>
            </a:r>
          </a:p>
          <a:p>
            <a:r>
              <a:rPr lang="en-US" dirty="0" err="1"/>
              <a:t>Tümelin</a:t>
            </a:r>
            <a:r>
              <a:rPr lang="en-US" dirty="0"/>
              <a:t> </a:t>
            </a:r>
            <a:r>
              <a:rPr lang="en-US" dirty="0" err="1"/>
              <a:t>bilgisine</a:t>
            </a:r>
            <a:r>
              <a:rPr lang="en-US" dirty="0"/>
              <a:t> </a:t>
            </a:r>
            <a:r>
              <a:rPr lang="en-US" dirty="0" err="1"/>
              <a:t>tikellerle</a:t>
            </a:r>
            <a:r>
              <a:rPr lang="en-US" dirty="0"/>
              <a:t> </a:t>
            </a:r>
            <a:r>
              <a:rPr lang="en-US" dirty="0" err="1"/>
              <a:t>ulaşılmaz</a:t>
            </a:r>
            <a:r>
              <a:rPr lang="en-US" dirty="0"/>
              <a:t>, </a:t>
            </a:r>
            <a:r>
              <a:rPr lang="en-US" dirty="0" err="1"/>
              <a:t>tikelleri</a:t>
            </a:r>
            <a:r>
              <a:rPr lang="en-US" dirty="0"/>
              <a:t> </a:t>
            </a:r>
            <a:r>
              <a:rPr lang="en-US" dirty="0" err="1"/>
              <a:t>düşünerek</a:t>
            </a:r>
            <a:r>
              <a:rPr lang="en-US" dirty="0"/>
              <a:t> </a:t>
            </a:r>
            <a:r>
              <a:rPr lang="en-US" dirty="0" err="1"/>
              <a:t>tümelleri</a:t>
            </a:r>
            <a:r>
              <a:rPr lang="en-US" dirty="0"/>
              <a:t> </a:t>
            </a:r>
            <a:r>
              <a:rPr lang="en-US" dirty="0" err="1"/>
              <a:t>almaya</a:t>
            </a:r>
            <a:r>
              <a:rPr lang="en-US" dirty="0"/>
              <a:t> </a:t>
            </a:r>
            <a:r>
              <a:rPr lang="en-US" dirty="0" err="1"/>
              <a:t>hazır</a:t>
            </a:r>
            <a:r>
              <a:rPr lang="en-US" dirty="0"/>
              <a:t> hale </a:t>
            </a:r>
            <a:r>
              <a:rPr lang="en-US" dirty="0" err="1"/>
              <a:t>gelerek</a:t>
            </a:r>
            <a:r>
              <a:rPr lang="en-US" dirty="0"/>
              <a:t> </a:t>
            </a:r>
            <a:r>
              <a:rPr lang="en-US" dirty="0" err="1"/>
              <a:t>sonunda</a:t>
            </a:r>
            <a:r>
              <a:rPr lang="en-US" dirty="0"/>
              <a:t> </a:t>
            </a:r>
            <a:r>
              <a:rPr lang="en-US" dirty="0" err="1"/>
              <a:t>fal</a:t>
            </a:r>
            <a:r>
              <a:rPr lang="en-US" dirty="0"/>
              <a:t> </a:t>
            </a:r>
            <a:r>
              <a:rPr lang="en-US" dirty="0" err="1"/>
              <a:t>aklın</a:t>
            </a:r>
            <a:r>
              <a:rPr lang="en-US" dirty="0"/>
              <a:t> </a:t>
            </a:r>
            <a:r>
              <a:rPr lang="en-US" dirty="0" err="1"/>
              <a:t>ışığının</a:t>
            </a:r>
            <a:r>
              <a:rPr lang="en-US" dirty="0"/>
              <a:t> </a:t>
            </a:r>
            <a:r>
              <a:rPr lang="en-US" dirty="0" err="1"/>
              <a:t>insanın</a:t>
            </a:r>
            <a:r>
              <a:rPr lang="en-US" dirty="0"/>
              <a:t> </a:t>
            </a:r>
            <a:r>
              <a:rPr lang="en-US" dirty="0" err="1"/>
              <a:t>aklına</a:t>
            </a:r>
            <a:r>
              <a:rPr lang="en-US" dirty="0"/>
              <a:t> </a:t>
            </a:r>
            <a:r>
              <a:rPr lang="en-US" dirty="0" err="1"/>
              <a:t>erişmesiyle</a:t>
            </a:r>
            <a:r>
              <a:rPr lang="en-US" dirty="0"/>
              <a:t> </a:t>
            </a:r>
            <a:r>
              <a:rPr lang="en-US" dirty="0" err="1"/>
              <a:t>yani</a:t>
            </a:r>
            <a:r>
              <a:rPr lang="en-US" dirty="0"/>
              <a:t> </a:t>
            </a:r>
            <a:r>
              <a:rPr lang="en-US" dirty="0" err="1"/>
              <a:t>işrakle</a:t>
            </a:r>
            <a:r>
              <a:rPr lang="en-US" dirty="0"/>
              <a:t> (</a:t>
            </a:r>
            <a:r>
              <a:rPr lang="en-US" dirty="0" err="1"/>
              <a:t>aydınlanma</a:t>
            </a:r>
            <a:r>
              <a:rPr lang="en-US" dirty="0"/>
              <a:t>) </a:t>
            </a:r>
            <a:r>
              <a:rPr lang="en-US" dirty="0" err="1"/>
              <a:t>gerçekleşir</a:t>
            </a:r>
            <a:r>
              <a:rPr lang="en-US" dirty="0"/>
              <a:t>.</a:t>
            </a:r>
          </a:p>
        </p:txBody>
      </p:sp>
    </p:spTree>
    <p:extLst>
      <p:ext uri="{BB962C8B-B14F-4D97-AF65-F5344CB8AC3E}">
        <p14:creationId xmlns:p14="http://schemas.microsoft.com/office/powerpoint/2010/main" val="2745645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645539-85F5-6749-8FC8-3DEBC92FCBDE}"/>
              </a:ext>
            </a:extLst>
          </p:cNvPr>
          <p:cNvSpPr>
            <a:spLocks noGrp="1"/>
          </p:cNvSpPr>
          <p:nvPr>
            <p:ph type="title"/>
          </p:nvPr>
        </p:nvSpPr>
        <p:spPr>
          <a:xfrm>
            <a:off x="1295401" y="982132"/>
            <a:ext cx="9601197" cy="1303867"/>
          </a:xfrm>
        </p:spPr>
        <p:txBody>
          <a:bodyPr>
            <a:normAutofit fontScale="90000"/>
          </a:bodyPr>
          <a:lstStyle/>
          <a:p>
            <a:r>
              <a:rPr lang="en-US" dirty="0"/>
              <a:t>İBNİ SİNA’NIN DİĞER BİLİMLERE KATKISI</a:t>
            </a:r>
          </a:p>
        </p:txBody>
      </p:sp>
      <p:sp>
        <p:nvSpPr>
          <p:cNvPr id="3" name="Content Placeholder 2">
            <a:extLst>
              <a:ext uri="{FF2B5EF4-FFF2-40B4-BE49-F238E27FC236}">
                <a16:creationId xmlns:a16="http://schemas.microsoft.com/office/drawing/2014/main" xmlns="" id="{7B1291E5-C626-8B48-BD00-0A0011A6EFAD}"/>
              </a:ext>
            </a:extLst>
          </p:cNvPr>
          <p:cNvSpPr>
            <a:spLocks noGrp="1"/>
          </p:cNvSpPr>
          <p:nvPr>
            <p:ph idx="1"/>
          </p:nvPr>
        </p:nvSpPr>
        <p:spPr/>
        <p:txBody>
          <a:bodyPr/>
          <a:lstStyle/>
          <a:p>
            <a:r>
              <a:rPr lang="en-US" dirty="0" err="1"/>
              <a:t>İbni</a:t>
            </a:r>
            <a:r>
              <a:rPr lang="en-US" dirty="0"/>
              <a:t> </a:t>
            </a:r>
            <a:r>
              <a:rPr lang="en-US" dirty="0" err="1"/>
              <a:t>Sina</a:t>
            </a:r>
            <a:r>
              <a:rPr lang="en-US" dirty="0"/>
              <a:t> </a:t>
            </a:r>
            <a:r>
              <a:rPr lang="en-US" dirty="0" err="1"/>
              <a:t>başlıca</a:t>
            </a:r>
            <a:r>
              <a:rPr lang="en-US" dirty="0"/>
              <a:t> </a:t>
            </a:r>
            <a:r>
              <a:rPr lang="en-US" dirty="0" err="1"/>
              <a:t>tıp</a:t>
            </a:r>
            <a:r>
              <a:rPr lang="en-US" dirty="0"/>
              <a:t> </a:t>
            </a:r>
            <a:r>
              <a:rPr lang="en-US" dirty="0" err="1"/>
              <a:t>olmak</a:t>
            </a:r>
            <a:r>
              <a:rPr lang="en-US" dirty="0"/>
              <a:t> </a:t>
            </a:r>
            <a:r>
              <a:rPr lang="en-US" dirty="0" err="1"/>
              <a:t>üzere</a:t>
            </a:r>
            <a:r>
              <a:rPr lang="en-US" dirty="0"/>
              <a:t> </a:t>
            </a:r>
            <a:r>
              <a:rPr lang="en-US" dirty="0" err="1"/>
              <a:t>metafizik</a:t>
            </a:r>
            <a:r>
              <a:rPr lang="en-US" dirty="0"/>
              <a:t>, </a:t>
            </a:r>
            <a:r>
              <a:rPr lang="en-US" dirty="0" err="1"/>
              <a:t>fizik</a:t>
            </a:r>
            <a:r>
              <a:rPr lang="en-US" dirty="0"/>
              <a:t>, </a:t>
            </a:r>
            <a:r>
              <a:rPr lang="en-US" dirty="0" err="1"/>
              <a:t>astronomi</a:t>
            </a:r>
            <a:r>
              <a:rPr lang="en-US" dirty="0"/>
              <a:t>, </a:t>
            </a:r>
            <a:r>
              <a:rPr lang="en-US" dirty="0" err="1"/>
              <a:t>psikoloji</a:t>
            </a:r>
            <a:r>
              <a:rPr lang="en-US" dirty="0"/>
              <a:t> </a:t>
            </a:r>
            <a:r>
              <a:rPr lang="en-US" dirty="0" err="1"/>
              <a:t>gibi</a:t>
            </a:r>
            <a:r>
              <a:rPr lang="en-US" dirty="0"/>
              <a:t> </a:t>
            </a:r>
            <a:r>
              <a:rPr lang="en-US" dirty="0" err="1"/>
              <a:t>alanlarda</a:t>
            </a:r>
            <a:r>
              <a:rPr lang="en-US" dirty="0"/>
              <a:t> </a:t>
            </a:r>
            <a:r>
              <a:rPr lang="en-US" dirty="0" err="1"/>
              <a:t>çalışmalar</a:t>
            </a:r>
            <a:r>
              <a:rPr lang="en-US" dirty="0"/>
              <a:t> </a:t>
            </a:r>
            <a:r>
              <a:rPr lang="en-US" dirty="0" err="1"/>
              <a:t>yapmıştır</a:t>
            </a:r>
            <a:r>
              <a:rPr lang="en-US" dirty="0"/>
              <a:t>. </a:t>
            </a:r>
          </a:p>
          <a:p>
            <a:endParaRPr lang="en-US" dirty="0"/>
          </a:p>
        </p:txBody>
      </p:sp>
      <p:pic>
        <p:nvPicPr>
          <p:cNvPr id="7" name="Picture 6">
            <a:extLst>
              <a:ext uri="{FF2B5EF4-FFF2-40B4-BE49-F238E27FC236}">
                <a16:creationId xmlns:a16="http://schemas.microsoft.com/office/drawing/2014/main" xmlns="" id="{EDF0B010-0995-7F41-ACE0-F1AC586C0D34}"/>
              </a:ext>
            </a:extLst>
          </p:cNvPr>
          <p:cNvPicPr>
            <a:picLocks noChangeAspect="1"/>
          </p:cNvPicPr>
          <p:nvPr/>
        </p:nvPicPr>
        <p:blipFill>
          <a:blip r:embed="rId2"/>
          <a:stretch>
            <a:fillRect/>
          </a:stretch>
        </p:blipFill>
        <p:spPr>
          <a:xfrm>
            <a:off x="5769982" y="3340874"/>
            <a:ext cx="4889500" cy="2451100"/>
          </a:xfrm>
          <a:prstGeom prst="rect">
            <a:avLst/>
          </a:prstGeom>
        </p:spPr>
      </p:pic>
    </p:spTree>
    <p:extLst>
      <p:ext uri="{BB962C8B-B14F-4D97-AF65-F5344CB8AC3E}">
        <p14:creationId xmlns:p14="http://schemas.microsoft.com/office/powerpoint/2010/main" val="2664177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650359-3712-814A-B58B-3487D4485BE0}"/>
              </a:ext>
            </a:extLst>
          </p:cNvPr>
          <p:cNvSpPr>
            <a:spLocks noGrp="1"/>
          </p:cNvSpPr>
          <p:nvPr>
            <p:ph type="title"/>
          </p:nvPr>
        </p:nvSpPr>
        <p:spPr>
          <a:xfrm>
            <a:off x="-2841701" y="1026737"/>
            <a:ext cx="9601196" cy="1303867"/>
          </a:xfrm>
        </p:spPr>
        <p:txBody>
          <a:bodyPr/>
          <a:lstStyle/>
          <a:p>
            <a:r>
              <a:rPr lang="en-US" dirty="0" smtClean="0"/>
              <a:t>Tıp</a:t>
            </a:r>
            <a:endParaRPr lang="en-US" dirty="0"/>
          </a:p>
        </p:txBody>
      </p:sp>
      <p:sp>
        <p:nvSpPr>
          <p:cNvPr id="3" name="Content Placeholder 2">
            <a:extLst>
              <a:ext uri="{FF2B5EF4-FFF2-40B4-BE49-F238E27FC236}">
                <a16:creationId xmlns:a16="http://schemas.microsoft.com/office/drawing/2014/main" xmlns="" id="{D8BCAA93-DCC5-0546-BABE-825D23EAC7C7}"/>
              </a:ext>
            </a:extLst>
          </p:cNvPr>
          <p:cNvSpPr>
            <a:spLocks noGrp="1"/>
          </p:cNvSpPr>
          <p:nvPr>
            <p:ph idx="1"/>
          </p:nvPr>
        </p:nvSpPr>
        <p:spPr>
          <a:xfrm>
            <a:off x="1317703" y="2467722"/>
            <a:ext cx="9601196" cy="3318936"/>
          </a:xfrm>
        </p:spPr>
        <p:txBody>
          <a:bodyPr/>
          <a:lstStyle/>
          <a:p>
            <a:r>
              <a:rPr lang="en-US" dirty="0" err="1"/>
              <a:t>İbni</a:t>
            </a:r>
            <a:r>
              <a:rPr lang="en-US" dirty="0"/>
              <a:t> </a:t>
            </a:r>
            <a:r>
              <a:rPr lang="en-US" dirty="0" err="1"/>
              <a:t>Sina</a:t>
            </a:r>
            <a:r>
              <a:rPr lang="en-US" dirty="0"/>
              <a:t> </a:t>
            </a:r>
            <a:r>
              <a:rPr lang="en-US" dirty="0" err="1"/>
              <a:t>tıbbın</a:t>
            </a:r>
            <a:r>
              <a:rPr lang="en-US" dirty="0"/>
              <a:t> </a:t>
            </a:r>
            <a:r>
              <a:rPr lang="en-US" dirty="0" err="1"/>
              <a:t>atası</a:t>
            </a:r>
            <a:r>
              <a:rPr lang="en-US" dirty="0"/>
              <a:t> </a:t>
            </a:r>
            <a:r>
              <a:rPr lang="en-US" dirty="0" err="1"/>
              <a:t>olarak</a:t>
            </a:r>
            <a:r>
              <a:rPr lang="en-US" dirty="0"/>
              <a:t> </a:t>
            </a:r>
            <a:r>
              <a:rPr lang="en-US" dirty="0" err="1"/>
              <a:t>kabul</a:t>
            </a:r>
            <a:r>
              <a:rPr lang="en-US" dirty="0"/>
              <a:t> </a:t>
            </a:r>
            <a:r>
              <a:rPr lang="en-US" dirty="0" err="1"/>
              <a:t>edilmektedir</a:t>
            </a:r>
            <a:r>
              <a:rPr lang="en-US" dirty="0"/>
              <a:t>. </a:t>
            </a:r>
            <a:r>
              <a:rPr lang="en-US" dirty="0" err="1"/>
              <a:t>Bilim</a:t>
            </a:r>
            <a:r>
              <a:rPr lang="en-US" dirty="0"/>
              <a:t> </a:t>
            </a:r>
            <a:r>
              <a:rPr lang="en-US" dirty="0" err="1"/>
              <a:t>tarihine</a:t>
            </a:r>
            <a:r>
              <a:rPr lang="en-US" dirty="0"/>
              <a:t> </a:t>
            </a:r>
            <a:r>
              <a:rPr lang="en-US" dirty="0" err="1"/>
              <a:t>en</a:t>
            </a:r>
            <a:r>
              <a:rPr lang="en-US" dirty="0"/>
              <a:t> </a:t>
            </a:r>
            <a:r>
              <a:rPr lang="en-US" dirty="0" err="1"/>
              <a:t>büyük</a:t>
            </a:r>
            <a:r>
              <a:rPr lang="en-US" dirty="0"/>
              <a:t> </a:t>
            </a:r>
            <a:r>
              <a:rPr lang="en-US" dirty="0" err="1"/>
              <a:t>armağanı</a:t>
            </a:r>
            <a:r>
              <a:rPr lang="en-US" dirty="0"/>
              <a:t> El </a:t>
            </a:r>
            <a:r>
              <a:rPr lang="en-US" dirty="0" err="1"/>
              <a:t>Kanun</a:t>
            </a:r>
            <a:r>
              <a:rPr lang="en-US" dirty="0"/>
              <a:t> </a:t>
            </a:r>
            <a:r>
              <a:rPr lang="en-US" dirty="0" err="1"/>
              <a:t>Fi’t</a:t>
            </a:r>
            <a:r>
              <a:rPr lang="en-US" dirty="0"/>
              <a:t> </a:t>
            </a:r>
            <a:r>
              <a:rPr lang="en-US" dirty="0" err="1"/>
              <a:t>Tıb</a:t>
            </a:r>
            <a:r>
              <a:rPr lang="en-US" dirty="0"/>
              <a:t> (</a:t>
            </a:r>
            <a:r>
              <a:rPr lang="en-US" dirty="0" err="1"/>
              <a:t>Tıbbın</a:t>
            </a:r>
            <a:r>
              <a:rPr lang="en-US" dirty="0"/>
              <a:t> </a:t>
            </a:r>
            <a:r>
              <a:rPr lang="en-US" dirty="0" err="1"/>
              <a:t>Kanunu</a:t>
            </a:r>
            <a:r>
              <a:rPr lang="en-US" dirty="0"/>
              <a:t>) </a:t>
            </a:r>
            <a:r>
              <a:rPr lang="en-US" dirty="0" err="1"/>
              <a:t>isimli</a:t>
            </a:r>
            <a:r>
              <a:rPr lang="en-US" dirty="0"/>
              <a:t> </a:t>
            </a:r>
            <a:r>
              <a:rPr lang="en-US" dirty="0" err="1"/>
              <a:t>eseridir</a:t>
            </a:r>
            <a:r>
              <a:rPr lang="en-US" dirty="0"/>
              <a:t>. Bu </a:t>
            </a:r>
            <a:r>
              <a:rPr lang="en-US" dirty="0" err="1"/>
              <a:t>kitap</a:t>
            </a:r>
            <a:r>
              <a:rPr lang="en-US" dirty="0"/>
              <a:t>; 17. </a:t>
            </a:r>
            <a:r>
              <a:rPr lang="en-US" dirty="0" err="1"/>
              <a:t>yüzyıla</a:t>
            </a:r>
            <a:r>
              <a:rPr lang="en-US" dirty="0"/>
              <a:t> </a:t>
            </a:r>
            <a:r>
              <a:rPr lang="en-US" dirty="0" err="1"/>
              <a:t>kadar</a:t>
            </a:r>
            <a:r>
              <a:rPr lang="en-US" dirty="0"/>
              <a:t> </a:t>
            </a:r>
            <a:r>
              <a:rPr lang="en-US" dirty="0" err="1"/>
              <a:t>Batıda</a:t>
            </a:r>
            <a:r>
              <a:rPr lang="en-US" dirty="0"/>
              <a:t>, 18. </a:t>
            </a:r>
            <a:r>
              <a:rPr lang="en-US" dirty="0" err="1"/>
              <a:t>yüzyıla</a:t>
            </a:r>
            <a:r>
              <a:rPr lang="en-US" dirty="0"/>
              <a:t> </a:t>
            </a:r>
            <a:r>
              <a:rPr lang="en-US" dirty="0" err="1"/>
              <a:t>kadar</a:t>
            </a:r>
            <a:r>
              <a:rPr lang="en-US" dirty="0"/>
              <a:t> da </a:t>
            </a:r>
            <a:r>
              <a:rPr lang="en-US" dirty="0" err="1"/>
              <a:t>Doğuda</a:t>
            </a:r>
            <a:r>
              <a:rPr lang="en-US" dirty="0"/>
              <a:t> </a:t>
            </a:r>
            <a:r>
              <a:rPr lang="en-US" dirty="0" err="1"/>
              <a:t>okutulmuştur</a:t>
            </a:r>
            <a:r>
              <a:rPr lang="en-US" dirty="0"/>
              <a:t>. </a:t>
            </a:r>
            <a:r>
              <a:rPr lang="en-US" dirty="0" err="1"/>
              <a:t>Eser</a:t>
            </a:r>
            <a:r>
              <a:rPr lang="en-US" dirty="0"/>
              <a:t> 5 </a:t>
            </a:r>
            <a:r>
              <a:rPr lang="en-US" dirty="0" err="1"/>
              <a:t>ciltten</a:t>
            </a:r>
            <a:r>
              <a:rPr lang="en-US" dirty="0"/>
              <a:t> </a:t>
            </a:r>
            <a:r>
              <a:rPr lang="en-US" dirty="0" err="1"/>
              <a:t>oluşmaktadır</a:t>
            </a:r>
            <a:r>
              <a:rPr lang="en-US" dirty="0"/>
              <a:t>. </a:t>
            </a:r>
          </a:p>
          <a:p>
            <a:r>
              <a:rPr lang="en-US" dirty="0" err="1"/>
              <a:t>İbni</a:t>
            </a:r>
            <a:r>
              <a:rPr lang="en-US" dirty="0"/>
              <a:t> </a:t>
            </a:r>
            <a:r>
              <a:rPr lang="en-US" dirty="0" err="1"/>
              <a:t>Sina</a:t>
            </a:r>
            <a:r>
              <a:rPr lang="en-US" dirty="0"/>
              <a:t> </a:t>
            </a:r>
            <a:r>
              <a:rPr lang="en-US" dirty="0" smtClean="0"/>
              <a:t>700</a:t>
            </a:r>
            <a:r>
              <a:rPr lang="tr-TR" dirty="0" smtClean="0"/>
              <a:t> ü</a:t>
            </a:r>
            <a:r>
              <a:rPr lang="en-US" dirty="0" smtClean="0"/>
              <a:t> </a:t>
            </a:r>
            <a:r>
              <a:rPr lang="en-US" dirty="0" err="1"/>
              <a:t>aşkın</a:t>
            </a:r>
            <a:r>
              <a:rPr lang="en-US" dirty="0"/>
              <a:t> </a:t>
            </a:r>
            <a:r>
              <a:rPr lang="en-US" dirty="0" err="1"/>
              <a:t>ilaç</a:t>
            </a:r>
            <a:r>
              <a:rPr lang="en-US" dirty="0"/>
              <a:t> </a:t>
            </a:r>
            <a:r>
              <a:rPr lang="en-US" dirty="0" err="1"/>
              <a:t>bulmuştur</a:t>
            </a:r>
            <a:r>
              <a:rPr lang="en-US" dirty="0"/>
              <a:t>  </a:t>
            </a:r>
            <a:r>
              <a:rPr lang="en-US" dirty="0" err="1"/>
              <a:t>ve</a:t>
            </a:r>
            <a:r>
              <a:rPr lang="en-US" dirty="0"/>
              <a:t> </a:t>
            </a:r>
            <a:r>
              <a:rPr lang="en-US" dirty="0" err="1"/>
              <a:t>bunların</a:t>
            </a:r>
            <a:r>
              <a:rPr lang="en-US" dirty="0"/>
              <a:t> </a:t>
            </a:r>
            <a:r>
              <a:rPr lang="en-US" dirty="0" err="1"/>
              <a:t>yan</a:t>
            </a:r>
            <a:endParaRPr lang="en-US" dirty="0"/>
          </a:p>
          <a:p>
            <a:pPr marL="0" indent="0">
              <a:buNone/>
            </a:pPr>
            <a:r>
              <a:rPr lang="en-US" dirty="0"/>
              <a:t>   </a:t>
            </a:r>
            <a:r>
              <a:rPr lang="en-US" dirty="0" err="1"/>
              <a:t>etkilerini</a:t>
            </a:r>
            <a:r>
              <a:rPr lang="en-US" dirty="0"/>
              <a:t> </a:t>
            </a:r>
            <a:r>
              <a:rPr lang="en-US" dirty="0" err="1"/>
              <a:t>araştırmıştır</a:t>
            </a:r>
            <a:r>
              <a:rPr lang="en-US" dirty="0"/>
              <a:t>.</a:t>
            </a:r>
          </a:p>
          <a:p>
            <a:endParaRPr lang="en-US" dirty="0"/>
          </a:p>
          <a:p>
            <a:pPr marL="0" indent="0">
              <a:buNone/>
            </a:pPr>
            <a:endParaRPr lang="en-US" dirty="0"/>
          </a:p>
          <a:p>
            <a:endParaRPr lang="en-US" dirty="0"/>
          </a:p>
          <a:p>
            <a:endParaRPr lang="en-US" dirty="0"/>
          </a:p>
        </p:txBody>
      </p:sp>
      <p:pic>
        <p:nvPicPr>
          <p:cNvPr id="8" name="Picture 7">
            <a:extLst>
              <a:ext uri="{FF2B5EF4-FFF2-40B4-BE49-F238E27FC236}">
                <a16:creationId xmlns:a16="http://schemas.microsoft.com/office/drawing/2014/main" xmlns="" id="{C8C21E69-F3A6-8747-B4B4-A782D84D2971}"/>
              </a:ext>
            </a:extLst>
          </p:cNvPr>
          <p:cNvPicPr>
            <a:picLocks noChangeAspect="1"/>
          </p:cNvPicPr>
          <p:nvPr/>
        </p:nvPicPr>
        <p:blipFill>
          <a:blip r:embed="rId2"/>
          <a:stretch>
            <a:fillRect/>
          </a:stretch>
        </p:blipFill>
        <p:spPr>
          <a:xfrm>
            <a:off x="8283498" y="3638860"/>
            <a:ext cx="1981200" cy="2501900"/>
          </a:xfrm>
          <a:prstGeom prst="rect">
            <a:avLst/>
          </a:prstGeom>
        </p:spPr>
      </p:pic>
    </p:spTree>
    <p:extLst>
      <p:ext uri="{BB962C8B-B14F-4D97-AF65-F5344CB8AC3E}">
        <p14:creationId xmlns:p14="http://schemas.microsoft.com/office/powerpoint/2010/main" val="147545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DA4F52A-B1FD-B448-BCC0-7777031AB2AA}"/>
              </a:ext>
            </a:extLst>
          </p:cNvPr>
          <p:cNvSpPr>
            <a:spLocks noGrp="1"/>
          </p:cNvSpPr>
          <p:nvPr>
            <p:ph sz="half" idx="1"/>
          </p:nvPr>
        </p:nvSpPr>
        <p:spPr>
          <a:xfrm>
            <a:off x="1298448" y="791737"/>
            <a:ext cx="8079728" cy="5145619"/>
          </a:xfrm>
        </p:spPr>
        <p:txBody>
          <a:bodyPr>
            <a:normAutofit/>
          </a:bodyPr>
          <a:lstStyle/>
          <a:p>
            <a:r>
              <a:rPr lang="en-US" dirty="0" err="1"/>
              <a:t>Kanıta</a:t>
            </a:r>
            <a:r>
              <a:rPr lang="en-US" dirty="0"/>
              <a:t> </a:t>
            </a:r>
            <a:r>
              <a:rPr lang="en-US" dirty="0" err="1"/>
              <a:t>dayalı</a:t>
            </a:r>
            <a:r>
              <a:rPr lang="en-US" dirty="0"/>
              <a:t> </a:t>
            </a:r>
            <a:r>
              <a:rPr lang="en-US" dirty="0" err="1"/>
              <a:t>tıp</a:t>
            </a:r>
            <a:endParaRPr lang="en-US" dirty="0"/>
          </a:p>
          <a:p>
            <a:r>
              <a:rPr lang="en-US" dirty="0" err="1"/>
              <a:t>Deneysel</a:t>
            </a:r>
            <a:r>
              <a:rPr lang="en-US" dirty="0"/>
              <a:t> </a:t>
            </a:r>
            <a:r>
              <a:rPr lang="en-US" dirty="0" err="1"/>
              <a:t>tıp</a:t>
            </a:r>
            <a:endParaRPr lang="en-US" dirty="0"/>
          </a:p>
          <a:p>
            <a:r>
              <a:rPr lang="en-US" dirty="0" err="1"/>
              <a:t>Klinik</a:t>
            </a:r>
            <a:r>
              <a:rPr lang="en-US" dirty="0"/>
              <a:t> </a:t>
            </a:r>
            <a:r>
              <a:rPr lang="en-US" dirty="0" err="1"/>
              <a:t>testler</a:t>
            </a:r>
            <a:endParaRPr lang="en-US" dirty="0"/>
          </a:p>
          <a:p>
            <a:r>
              <a:rPr lang="en-US" dirty="0" err="1"/>
              <a:t>Verimlilik</a:t>
            </a:r>
            <a:r>
              <a:rPr lang="en-US" dirty="0"/>
              <a:t> </a:t>
            </a:r>
            <a:r>
              <a:rPr lang="en-US" dirty="0" err="1"/>
              <a:t>analizi</a:t>
            </a:r>
            <a:r>
              <a:rPr lang="en-US" dirty="0"/>
              <a:t> </a:t>
            </a:r>
          </a:p>
          <a:p>
            <a:r>
              <a:rPr lang="en-US" dirty="0"/>
              <a:t>Risk </a:t>
            </a:r>
            <a:r>
              <a:rPr lang="en-US" dirty="0" err="1"/>
              <a:t>faktörü</a:t>
            </a:r>
            <a:endParaRPr lang="en-US" dirty="0"/>
          </a:p>
          <a:p>
            <a:r>
              <a:rPr lang="en-US" dirty="0" err="1"/>
              <a:t>Sendromların</a:t>
            </a:r>
            <a:r>
              <a:rPr lang="en-US" dirty="0"/>
              <a:t> </a:t>
            </a:r>
            <a:r>
              <a:rPr lang="en-US" dirty="0" err="1"/>
              <a:t>teşhisi</a:t>
            </a:r>
            <a:endParaRPr lang="en-US" dirty="0"/>
          </a:p>
          <a:p>
            <a:r>
              <a:rPr lang="en-US" dirty="0" err="1"/>
              <a:t>Şeker</a:t>
            </a:r>
            <a:r>
              <a:rPr lang="en-US" dirty="0"/>
              <a:t> </a:t>
            </a:r>
            <a:r>
              <a:rPr lang="en-US" dirty="0" err="1"/>
              <a:t>hastalığı</a:t>
            </a:r>
            <a:endParaRPr lang="en-US" dirty="0"/>
          </a:p>
          <a:p>
            <a:r>
              <a:rPr lang="en-US" dirty="0" err="1"/>
              <a:t>Narkoz</a:t>
            </a:r>
            <a:r>
              <a:rPr lang="en-US" dirty="0"/>
              <a:t> </a:t>
            </a:r>
            <a:r>
              <a:rPr lang="en-US" dirty="0" err="1"/>
              <a:t>etkisi</a:t>
            </a:r>
            <a:r>
              <a:rPr lang="en-US" dirty="0"/>
              <a:t> </a:t>
            </a:r>
            <a:r>
              <a:rPr lang="en-US" dirty="0" err="1"/>
              <a:t>yaratan</a:t>
            </a:r>
            <a:r>
              <a:rPr lang="en-US" dirty="0"/>
              <a:t> </a:t>
            </a:r>
            <a:r>
              <a:rPr lang="en-US" dirty="0" err="1"/>
              <a:t>bitkiler</a:t>
            </a:r>
            <a:r>
              <a:rPr lang="en-US" dirty="0"/>
              <a:t> </a:t>
            </a:r>
          </a:p>
          <a:p>
            <a:r>
              <a:rPr lang="en-US" dirty="0" err="1"/>
              <a:t>Tümörün</a:t>
            </a:r>
            <a:r>
              <a:rPr lang="en-US" dirty="0"/>
              <a:t> </a:t>
            </a:r>
            <a:r>
              <a:rPr lang="en-US" dirty="0" err="1"/>
              <a:t>nasıl</a:t>
            </a:r>
            <a:r>
              <a:rPr lang="en-US" dirty="0"/>
              <a:t> </a:t>
            </a:r>
            <a:r>
              <a:rPr lang="en-US" dirty="0" err="1"/>
              <a:t>temizleneceği</a:t>
            </a:r>
            <a:endParaRPr lang="en-US" dirty="0"/>
          </a:p>
        </p:txBody>
      </p:sp>
      <p:pic>
        <p:nvPicPr>
          <p:cNvPr id="6" name="Picture 5">
            <a:extLst>
              <a:ext uri="{FF2B5EF4-FFF2-40B4-BE49-F238E27FC236}">
                <a16:creationId xmlns:a16="http://schemas.microsoft.com/office/drawing/2014/main" xmlns="" id="{E86E5F7A-AF96-2A47-AA2B-520713AE5764}"/>
              </a:ext>
            </a:extLst>
          </p:cNvPr>
          <p:cNvPicPr>
            <a:picLocks noChangeAspect="1"/>
          </p:cNvPicPr>
          <p:nvPr/>
        </p:nvPicPr>
        <p:blipFill>
          <a:blip r:embed="rId2"/>
          <a:stretch>
            <a:fillRect/>
          </a:stretch>
        </p:blipFill>
        <p:spPr>
          <a:xfrm>
            <a:off x="7092021" y="1095143"/>
            <a:ext cx="3367824" cy="3406494"/>
          </a:xfrm>
          <a:prstGeom prst="rect">
            <a:avLst/>
          </a:prstGeom>
        </p:spPr>
      </p:pic>
    </p:spTree>
    <p:extLst>
      <p:ext uri="{BB962C8B-B14F-4D97-AF65-F5344CB8AC3E}">
        <p14:creationId xmlns:p14="http://schemas.microsoft.com/office/powerpoint/2010/main" val="108394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248603-DE53-AB41-AC8D-AD52D76DCF91}"/>
              </a:ext>
            </a:extLst>
          </p:cNvPr>
          <p:cNvSpPr>
            <a:spLocks noGrp="1"/>
          </p:cNvSpPr>
          <p:nvPr>
            <p:ph type="title"/>
          </p:nvPr>
        </p:nvSpPr>
        <p:spPr>
          <a:xfrm>
            <a:off x="-2730189" y="937527"/>
            <a:ext cx="9601196" cy="1303867"/>
          </a:xfrm>
        </p:spPr>
        <p:txBody>
          <a:bodyPr/>
          <a:lstStyle/>
          <a:p>
            <a:r>
              <a:rPr lang="en-US" dirty="0" err="1" smtClean="0"/>
              <a:t>Fizik</a:t>
            </a:r>
            <a:endParaRPr lang="en-US" dirty="0"/>
          </a:p>
        </p:txBody>
      </p:sp>
      <p:sp>
        <p:nvSpPr>
          <p:cNvPr id="3" name="Content Placeholder 2">
            <a:extLst>
              <a:ext uri="{FF2B5EF4-FFF2-40B4-BE49-F238E27FC236}">
                <a16:creationId xmlns:a16="http://schemas.microsoft.com/office/drawing/2014/main" xmlns="" id="{0C282ACD-7EC1-514C-BB95-5A42CAC97E0C}"/>
              </a:ext>
            </a:extLst>
          </p:cNvPr>
          <p:cNvSpPr>
            <a:spLocks noGrp="1"/>
          </p:cNvSpPr>
          <p:nvPr>
            <p:ph idx="1"/>
          </p:nvPr>
        </p:nvSpPr>
        <p:spPr/>
        <p:txBody>
          <a:bodyPr/>
          <a:lstStyle/>
          <a:p>
            <a:pPr lvl="1"/>
            <a:r>
              <a:rPr lang="en-US" dirty="0" err="1"/>
              <a:t>Tıbbın</a:t>
            </a:r>
            <a:r>
              <a:rPr lang="en-US" dirty="0"/>
              <a:t> </a:t>
            </a:r>
            <a:r>
              <a:rPr lang="en-US" dirty="0" err="1"/>
              <a:t>dışında</a:t>
            </a:r>
            <a:r>
              <a:rPr lang="en-US" dirty="0"/>
              <a:t> </a:t>
            </a:r>
            <a:r>
              <a:rPr lang="en-US" dirty="0" err="1"/>
              <a:t>fizik</a:t>
            </a:r>
            <a:r>
              <a:rPr lang="en-US" dirty="0"/>
              <a:t> </a:t>
            </a:r>
            <a:r>
              <a:rPr lang="en-US" dirty="0" err="1"/>
              <a:t>alanında</a:t>
            </a:r>
            <a:r>
              <a:rPr lang="en-US" dirty="0"/>
              <a:t> da </a:t>
            </a:r>
            <a:r>
              <a:rPr lang="en-US" dirty="0" err="1"/>
              <a:t>çalışmalar</a:t>
            </a:r>
            <a:r>
              <a:rPr lang="en-US" dirty="0"/>
              <a:t> </a:t>
            </a:r>
            <a:r>
              <a:rPr lang="en-US" dirty="0" err="1"/>
              <a:t>yapmıştır</a:t>
            </a:r>
            <a:r>
              <a:rPr lang="en-US" dirty="0"/>
              <a:t>. </a:t>
            </a:r>
            <a:r>
              <a:rPr lang="en-US" dirty="0" err="1"/>
              <a:t>Optik</a:t>
            </a:r>
            <a:r>
              <a:rPr lang="en-US" dirty="0"/>
              <a:t> </a:t>
            </a:r>
            <a:r>
              <a:rPr lang="en-US" dirty="0" err="1"/>
              <a:t>ve</a:t>
            </a:r>
            <a:r>
              <a:rPr lang="en-US" dirty="0"/>
              <a:t> </a:t>
            </a:r>
            <a:r>
              <a:rPr lang="en-US" dirty="0" err="1"/>
              <a:t>dinamik</a:t>
            </a:r>
            <a:r>
              <a:rPr lang="en-US" dirty="0"/>
              <a:t> </a:t>
            </a:r>
            <a:r>
              <a:rPr lang="en-US" dirty="0" err="1"/>
              <a:t>konularına</a:t>
            </a:r>
            <a:r>
              <a:rPr lang="en-US" dirty="0"/>
              <a:t> </a:t>
            </a:r>
            <a:r>
              <a:rPr lang="en-US" dirty="0" err="1"/>
              <a:t>ilgi</a:t>
            </a:r>
            <a:r>
              <a:rPr lang="en-US" dirty="0"/>
              <a:t> </a:t>
            </a:r>
            <a:r>
              <a:rPr lang="en-US" dirty="0" err="1"/>
              <a:t>duyan</a:t>
            </a:r>
            <a:r>
              <a:rPr lang="en-US" dirty="0"/>
              <a:t> </a:t>
            </a:r>
            <a:r>
              <a:rPr lang="en-US" dirty="0" err="1"/>
              <a:t>İbni</a:t>
            </a:r>
            <a:r>
              <a:rPr lang="en-US" dirty="0"/>
              <a:t> </a:t>
            </a:r>
            <a:r>
              <a:rPr lang="en-US" dirty="0" err="1"/>
              <a:t>Sina</a:t>
            </a:r>
            <a:r>
              <a:rPr lang="en-US" dirty="0"/>
              <a:t> </a:t>
            </a:r>
            <a:r>
              <a:rPr lang="en-US" dirty="0" err="1"/>
              <a:t>hareket</a:t>
            </a:r>
            <a:r>
              <a:rPr lang="en-US" dirty="0"/>
              <a:t> </a:t>
            </a:r>
            <a:r>
              <a:rPr lang="en-US" dirty="0" err="1"/>
              <a:t>konusu</a:t>
            </a:r>
            <a:r>
              <a:rPr lang="en-US" dirty="0"/>
              <a:t> </a:t>
            </a:r>
            <a:r>
              <a:rPr lang="en-US" dirty="0" err="1"/>
              <a:t>ile</a:t>
            </a:r>
            <a:r>
              <a:rPr lang="en-US" dirty="0"/>
              <a:t> </a:t>
            </a:r>
            <a:r>
              <a:rPr lang="en-US" dirty="0" err="1"/>
              <a:t>ilgili</a:t>
            </a:r>
            <a:r>
              <a:rPr lang="en-US" dirty="0"/>
              <a:t> </a:t>
            </a:r>
            <a:r>
              <a:rPr lang="en-US" dirty="0" err="1" smtClean="0"/>
              <a:t>Kasr</a:t>
            </a:r>
            <a:r>
              <a:rPr lang="tr-TR" dirty="0" smtClean="0"/>
              <a:t> </a:t>
            </a:r>
            <a:r>
              <a:rPr lang="en-US" dirty="0" smtClean="0"/>
              <a:t>’i </a:t>
            </a:r>
            <a:r>
              <a:rPr lang="en-US" dirty="0" err="1"/>
              <a:t>Meyl</a:t>
            </a:r>
            <a:r>
              <a:rPr lang="en-US" dirty="0"/>
              <a:t> </a:t>
            </a:r>
            <a:r>
              <a:rPr lang="en-US" dirty="0" err="1"/>
              <a:t>kavramını</a:t>
            </a:r>
            <a:r>
              <a:rPr lang="en-US" dirty="0"/>
              <a:t> </a:t>
            </a:r>
            <a:r>
              <a:rPr lang="en-US" dirty="0" err="1"/>
              <a:t>ortaya</a:t>
            </a:r>
            <a:r>
              <a:rPr lang="en-US" dirty="0"/>
              <a:t> </a:t>
            </a:r>
            <a:r>
              <a:rPr lang="en-US" dirty="0" err="1"/>
              <a:t>atmıştır</a:t>
            </a:r>
            <a:r>
              <a:rPr lang="en-US" dirty="0"/>
              <a:t>. Bu </a:t>
            </a:r>
            <a:r>
              <a:rPr lang="en-US" dirty="0" err="1"/>
              <a:t>kavrama</a:t>
            </a:r>
            <a:r>
              <a:rPr lang="en-US" dirty="0"/>
              <a:t> </a:t>
            </a:r>
            <a:r>
              <a:rPr lang="en-US" dirty="0" err="1"/>
              <a:t>göre</a:t>
            </a:r>
            <a:r>
              <a:rPr lang="en-US" dirty="0"/>
              <a:t> </a:t>
            </a:r>
            <a:r>
              <a:rPr lang="en-US" dirty="0" err="1"/>
              <a:t>cismi</a:t>
            </a:r>
            <a:r>
              <a:rPr lang="en-US" dirty="0"/>
              <a:t> </a:t>
            </a:r>
            <a:r>
              <a:rPr lang="en-US" dirty="0" err="1"/>
              <a:t>engelleyen</a:t>
            </a:r>
            <a:r>
              <a:rPr lang="en-US" dirty="0"/>
              <a:t> </a:t>
            </a:r>
            <a:r>
              <a:rPr lang="en-US" dirty="0" err="1"/>
              <a:t>bir</a:t>
            </a:r>
            <a:r>
              <a:rPr lang="en-US" dirty="0"/>
              <a:t> </a:t>
            </a:r>
            <a:r>
              <a:rPr lang="en-US" dirty="0" err="1"/>
              <a:t>şey</a:t>
            </a:r>
            <a:r>
              <a:rPr lang="en-US" dirty="0"/>
              <a:t> </a:t>
            </a:r>
            <a:r>
              <a:rPr lang="en-US" dirty="0" err="1"/>
              <a:t>yoksa</a:t>
            </a:r>
            <a:r>
              <a:rPr lang="en-US" dirty="0"/>
              <a:t> </a:t>
            </a:r>
            <a:r>
              <a:rPr lang="en-US" dirty="0" err="1"/>
              <a:t>cisim</a:t>
            </a:r>
            <a:r>
              <a:rPr lang="en-US" dirty="0"/>
              <a:t> </a:t>
            </a:r>
            <a:r>
              <a:rPr lang="en-US" dirty="0" err="1"/>
              <a:t>sonsuza</a:t>
            </a:r>
            <a:r>
              <a:rPr lang="en-US" dirty="0"/>
              <a:t> </a:t>
            </a:r>
            <a:r>
              <a:rPr lang="en-US" dirty="0" err="1"/>
              <a:t>kadar</a:t>
            </a:r>
            <a:r>
              <a:rPr lang="en-US" dirty="0"/>
              <a:t> </a:t>
            </a:r>
            <a:r>
              <a:rPr lang="en-US" dirty="0" err="1"/>
              <a:t>hareket</a:t>
            </a:r>
            <a:r>
              <a:rPr lang="en-US" dirty="0"/>
              <a:t> </a:t>
            </a:r>
            <a:r>
              <a:rPr lang="en-US" dirty="0" err="1"/>
              <a:t>eder</a:t>
            </a:r>
            <a:r>
              <a:rPr lang="en-US" dirty="0"/>
              <a:t>. </a:t>
            </a:r>
            <a:r>
              <a:rPr lang="en-US" dirty="0" err="1" smtClean="0"/>
              <a:t>Kas</a:t>
            </a:r>
            <a:r>
              <a:rPr lang="tr-TR" dirty="0" smtClean="0"/>
              <a:t>r </a:t>
            </a:r>
            <a:r>
              <a:rPr lang="en-US" dirty="0" smtClean="0"/>
              <a:t>’</a:t>
            </a:r>
            <a:r>
              <a:rPr lang="tr-TR" dirty="0"/>
              <a:t>i</a:t>
            </a:r>
            <a:r>
              <a:rPr lang="en-US" dirty="0" smtClean="0"/>
              <a:t> Me</a:t>
            </a:r>
            <a:r>
              <a:rPr lang="tr-TR" dirty="0" smtClean="0"/>
              <a:t>y</a:t>
            </a:r>
            <a:r>
              <a:rPr lang="en-US" dirty="0" smtClean="0"/>
              <a:t>l </a:t>
            </a:r>
            <a:r>
              <a:rPr lang="en-US" dirty="0" err="1"/>
              <a:t>Batıda</a:t>
            </a:r>
            <a:r>
              <a:rPr lang="en-US" dirty="0"/>
              <a:t> ‘impetus’ </a:t>
            </a:r>
            <a:r>
              <a:rPr lang="en-US" dirty="0" err="1"/>
              <a:t>olarak</a:t>
            </a:r>
            <a:r>
              <a:rPr lang="en-US" dirty="0"/>
              <a:t> da </a:t>
            </a:r>
            <a:r>
              <a:rPr lang="en-US" dirty="0" err="1"/>
              <a:t>bilinir</a:t>
            </a:r>
            <a:r>
              <a:rPr lang="en-US" dirty="0"/>
              <a:t>.</a:t>
            </a:r>
          </a:p>
          <a:p>
            <a:pPr lvl="1"/>
            <a:r>
              <a:rPr lang="en-US" dirty="0" err="1"/>
              <a:t>Optik</a:t>
            </a:r>
            <a:r>
              <a:rPr lang="en-US" dirty="0"/>
              <a:t> </a:t>
            </a:r>
            <a:r>
              <a:rPr lang="en-US" dirty="0" err="1"/>
              <a:t>konusuyla</a:t>
            </a:r>
            <a:r>
              <a:rPr lang="en-US" dirty="0"/>
              <a:t> da </a:t>
            </a:r>
            <a:r>
              <a:rPr lang="en-US" dirty="0" err="1"/>
              <a:t>özellikle</a:t>
            </a:r>
            <a:r>
              <a:rPr lang="en-US" dirty="0"/>
              <a:t> </a:t>
            </a:r>
            <a:r>
              <a:rPr lang="en-US" dirty="0" err="1"/>
              <a:t>ilgilenmiştir</a:t>
            </a:r>
            <a:r>
              <a:rPr lang="en-US" dirty="0"/>
              <a:t>. Ona </a:t>
            </a:r>
            <a:r>
              <a:rPr lang="en-US" dirty="0" err="1"/>
              <a:t>göre</a:t>
            </a:r>
            <a:r>
              <a:rPr lang="en-US" dirty="0"/>
              <a:t>; </a:t>
            </a:r>
            <a:r>
              <a:rPr lang="en-US" dirty="0" err="1"/>
              <a:t>görme</a:t>
            </a:r>
            <a:r>
              <a:rPr lang="en-US" dirty="0"/>
              <a:t>, </a:t>
            </a:r>
            <a:r>
              <a:rPr lang="en-US" dirty="0" err="1"/>
              <a:t>dışarıdan</a:t>
            </a:r>
            <a:r>
              <a:rPr lang="en-US" dirty="0"/>
              <a:t> </a:t>
            </a:r>
            <a:r>
              <a:rPr lang="en-US" dirty="0" err="1"/>
              <a:t>göze</a:t>
            </a:r>
            <a:r>
              <a:rPr lang="en-US" dirty="0"/>
              <a:t> </a:t>
            </a:r>
            <a:r>
              <a:rPr lang="en-US" dirty="0" err="1"/>
              <a:t>gelen</a:t>
            </a:r>
            <a:r>
              <a:rPr lang="en-US" dirty="0"/>
              <a:t> </a:t>
            </a:r>
            <a:r>
              <a:rPr lang="en-US" dirty="0" err="1"/>
              <a:t>ışınların</a:t>
            </a:r>
            <a:r>
              <a:rPr lang="en-US" dirty="0"/>
              <a:t> </a:t>
            </a:r>
            <a:r>
              <a:rPr lang="en-US" dirty="0" err="1"/>
              <a:t>hareketi</a:t>
            </a:r>
            <a:r>
              <a:rPr lang="en-US" dirty="0"/>
              <a:t> </a:t>
            </a:r>
            <a:r>
              <a:rPr lang="en-US" dirty="0" err="1"/>
              <a:t>ile</a:t>
            </a:r>
            <a:r>
              <a:rPr lang="en-US" dirty="0"/>
              <a:t> </a:t>
            </a:r>
            <a:r>
              <a:rPr lang="en-US" dirty="0" err="1"/>
              <a:t>mümkündür</a:t>
            </a:r>
            <a:r>
              <a:rPr lang="en-US" dirty="0"/>
              <a:t>. </a:t>
            </a:r>
          </a:p>
        </p:txBody>
      </p:sp>
    </p:spTree>
    <p:extLst>
      <p:ext uri="{BB962C8B-B14F-4D97-AF65-F5344CB8AC3E}">
        <p14:creationId xmlns:p14="http://schemas.microsoft.com/office/powerpoint/2010/main" val="368526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9BB5E7-EB2B-374D-9DA2-F3D6AAD0695D}"/>
              </a:ext>
            </a:extLst>
          </p:cNvPr>
          <p:cNvSpPr>
            <a:spLocks noGrp="1"/>
          </p:cNvSpPr>
          <p:nvPr>
            <p:ph type="title"/>
          </p:nvPr>
        </p:nvSpPr>
        <p:spPr/>
        <p:txBody>
          <a:bodyPr/>
          <a:lstStyle/>
          <a:p>
            <a:r>
              <a:rPr lang="en-US" dirty="0"/>
              <a:t>İBNİ SİNA’NIN HAYATI</a:t>
            </a:r>
          </a:p>
        </p:txBody>
      </p:sp>
      <p:sp>
        <p:nvSpPr>
          <p:cNvPr id="3" name="Content Placeholder 2">
            <a:extLst>
              <a:ext uri="{FF2B5EF4-FFF2-40B4-BE49-F238E27FC236}">
                <a16:creationId xmlns:a16="http://schemas.microsoft.com/office/drawing/2014/main" xmlns="" id="{E53D2926-8A34-D04F-A1FD-D6A1FF1E1FE7}"/>
              </a:ext>
            </a:extLst>
          </p:cNvPr>
          <p:cNvSpPr>
            <a:spLocks noGrp="1"/>
          </p:cNvSpPr>
          <p:nvPr>
            <p:ph idx="1"/>
          </p:nvPr>
        </p:nvSpPr>
        <p:spPr>
          <a:xfrm>
            <a:off x="1295400" y="2556932"/>
            <a:ext cx="9601197" cy="3318936"/>
          </a:xfrm>
        </p:spPr>
        <p:txBody>
          <a:bodyPr/>
          <a:lstStyle/>
          <a:p>
            <a:r>
              <a:rPr lang="tr-TR"/>
              <a:t>Asıl adı Ebu Ali Hüseyin, Batı dünyasının ise </a:t>
            </a:r>
            <a:r>
              <a:rPr lang="tr-TR" err="1"/>
              <a:t>Avicenna</a:t>
            </a:r>
            <a:r>
              <a:rPr lang="tr-TR"/>
              <a:t> adıyla tanıdığı </a:t>
            </a:r>
            <a:r>
              <a:rPr lang="tr-TR" err="1"/>
              <a:t>İbn</a:t>
            </a:r>
            <a:r>
              <a:rPr lang="tr-TR"/>
              <a:t>-i Sina, her ne kadar hekim olarak şöhret yapmışsa da matematik, astronomi, fizik, kimya, jeoloji, felsefe, teoloji, şiir ve müzik alanında da onun en dehasıyla yazdığı eserlerle bu alanlarda gözle görülür zenginleşmeler meydana gelmiştir.</a:t>
            </a:r>
          </a:p>
          <a:p>
            <a:endParaRPr lang="en-US"/>
          </a:p>
        </p:txBody>
      </p:sp>
    </p:spTree>
    <p:extLst>
      <p:ext uri="{BB962C8B-B14F-4D97-AF65-F5344CB8AC3E}">
        <p14:creationId xmlns:p14="http://schemas.microsoft.com/office/powerpoint/2010/main" val="58445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DC4D2-9523-A043-B84C-7F82251C68D1}"/>
              </a:ext>
            </a:extLst>
          </p:cNvPr>
          <p:cNvSpPr>
            <a:spLocks noGrp="1"/>
          </p:cNvSpPr>
          <p:nvPr>
            <p:ph type="title"/>
          </p:nvPr>
        </p:nvSpPr>
        <p:spPr>
          <a:xfrm>
            <a:off x="-2105720" y="1049039"/>
            <a:ext cx="9601196" cy="1303867"/>
          </a:xfrm>
        </p:spPr>
        <p:txBody>
          <a:bodyPr/>
          <a:lstStyle/>
          <a:p>
            <a:r>
              <a:rPr lang="en-US" dirty="0" err="1" smtClean="0"/>
              <a:t>Astronomi</a:t>
            </a:r>
            <a:endParaRPr lang="en-US" dirty="0"/>
          </a:p>
        </p:txBody>
      </p:sp>
      <p:sp>
        <p:nvSpPr>
          <p:cNvPr id="3" name="Content Placeholder 2">
            <a:extLst>
              <a:ext uri="{FF2B5EF4-FFF2-40B4-BE49-F238E27FC236}">
                <a16:creationId xmlns:a16="http://schemas.microsoft.com/office/drawing/2014/main" xmlns="" id="{3127E3FB-684F-CA49-8E66-DA2297C0C5CE}"/>
              </a:ext>
            </a:extLst>
          </p:cNvPr>
          <p:cNvSpPr>
            <a:spLocks noGrp="1"/>
          </p:cNvSpPr>
          <p:nvPr>
            <p:ph idx="1"/>
          </p:nvPr>
        </p:nvSpPr>
        <p:spPr/>
        <p:txBody>
          <a:bodyPr/>
          <a:lstStyle/>
          <a:p>
            <a:r>
              <a:rPr lang="en-US" dirty="0" err="1"/>
              <a:t>İbni</a:t>
            </a:r>
            <a:r>
              <a:rPr lang="en-US" dirty="0"/>
              <a:t> </a:t>
            </a:r>
            <a:r>
              <a:rPr lang="en-US" dirty="0" err="1"/>
              <a:t>Sina</a:t>
            </a:r>
            <a:r>
              <a:rPr lang="en-US" dirty="0"/>
              <a:t> </a:t>
            </a:r>
            <a:r>
              <a:rPr lang="en-US" dirty="0" err="1"/>
              <a:t>astronomi</a:t>
            </a:r>
            <a:r>
              <a:rPr lang="en-US" dirty="0"/>
              <a:t> </a:t>
            </a:r>
            <a:r>
              <a:rPr lang="en-US" dirty="0" err="1"/>
              <a:t>ile</a:t>
            </a:r>
            <a:r>
              <a:rPr lang="en-US" dirty="0"/>
              <a:t> de </a:t>
            </a:r>
            <a:r>
              <a:rPr lang="en-US" dirty="0" err="1"/>
              <a:t>ilgilenmiş</a:t>
            </a:r>
            <a:r>
              <a:rPr lang="en-US" dirty="0"/>
              <a:t> </a:t>
            </a:r>
            <a:r>
              <a:rPr lang="en-US" dirty="0" err="1"/>
              <a:t>ve</a:t>
            </a:r>
            <a:r>
              <a:rPr lang="en-US" dirty="0"/>
              <a:t> </a:t>
            </a:r>
            <a:r>
              <a:rPr lang="en-US" dirty="0" err="1"/>
              <a:t>yedinin</a:t>
            </a:r>
            <a:r>
              <a:rPr lang="en-US" dirty="0"/>
              <a:t> </a:t>
            </a:r>
            <a:r>
              <a:rPr lang="en-US" dirty="0" err="1"/>
              <a:t>üzerinde</a:t>
            </a:r>
            <a:r>
              <a:rPr lang="en-US" dirty="0"/>
              <a:t> </a:t>
            </a:r>
            <a:r>
              <a:rPr lang="en-US" dirty="0" err="1"/>
              <a:t>risale</a:t>
            </a:r>
            <a:r>
              <a:rPr lang="en-US" dirty="0"/>
              <a:t> </a:t>
            </a:r>
            <a:r>
              <a:rPr lang="en-US" dirty="0" err="1"/>
              <a:t>yazmıştır</a:t>
            </a:r>
            <a:r>
              <a:rPr lang="en-US" dirty="0"/>
              <a:t>. </a:t>
            </a:r>
          </a:p>
          <a:p>
            <a:r>
              <a:rPr lang="en-US" dirty="0"/>
              <a:t>Bu </a:t>
            </a:r>
            <a:r>
              <a:rPr lang="en-US" dirty="0" err="1"/>
              <a:t>alandaki</a:t>
            </a:r>
            <a:r>
              <a:rPr lang="en-US" dirty="0"/>
              <a:t> </a:t>
            </a:r>
            <a:r>
              <a:rPr lang="en-US" dirty="0" err="1"/>
              <a:t>en</a:t>
            </a:r>
            <a:r>
              <a:rPr lang="en-US" dirty="0"/>
              <a:t> </a:t>
            </a:r>
            <a:r>
              <a:rPr lang="en-US" dirty="0" err="1"/>
              <a:t>önemli</a:t>
            </a:r>
            <a:r>
              <a:rPr lang="en-US" dirty="0"/>
              <a:t> </a:t>
            </a:r>
            <a:r>
              <a:rPr lang="en-US" dirty="0" err="1"/>
              <a:t>eserleri</a:t>
            </a:r>
            <a:r>
              <a:rPr lang="en-US" dirty="0"/>
              <a:t> </a:t>
            </a:r>
            <a:r>
              <a:rPr lang="en-US" dirty="0" err="1"/>
              <a:t>Astronomi</a:t>
            </a:r>
            <a:r>
              <a:rPr lang="en-US" dirty="0"/>
              <a:t> </a:t>
            </a:r>
            <a:r>
              <a:rPr lang="en-US" dirty="0" err="1"/>
              <a:t>Müşahedeleri</a:t>
            </a:r>
            <a:r>
              <a:rPr lang="en-US" dirty="0"/>
              <a:t> </a:t>
            </a:r>
            <a:r>
              <a:rPr lang="en-US" dirty="0" err="1"/>
              <a:t>Kitabı</a:t>
            </a:r>
            <a:r>
              <a:rPr lang="en-US" dirty="0"/>
              <a:t> </a:t>
            </a:r>
            <a:r>
              <a:rPr lang="en-US" dirty="0" err="1"/>
              <a:t>ve</a:t>
            </a:r>
            <a:r>
              <a:rPr lang="en-US" dirty="0"/>
              <a:t> Almagest El </a:t>
            </a:r>
            <a:r>
              <a:rPr lang="en-US" dirty="0" err="1"/>
              <a:t>Kitabı’dır</a:t>
            </a:r>
            <a:r>
              <a:rPr lang="en-US" dirty="0"/>
              <a:t>. </a:t>
            </a:r>
          </a:p>
          <a:p>
            <a:r>
              <a:rPr lang="en-US" dirty="0" err="1"/>
              <a:t>Gerçekleştirdiği</a:t>
            </a:r>
            <a:r>
              <a:rPr lang="en-US" dirty="0"/>
              <a:t> </a:t>
            </a:r>
            <a:r>
              <a:rPr lang="en-US" dirty="0" err="1"/>
              <a:t>gözlemleri</a:t>
            </a:r>
            <a:r>
              <a:rPr lang="en-US" dirty="0"/>
              <a:t>, </a:t>
            </a:r>
            <a:r>
              <a:rPr lang="en-US" dirty="0" err="1"/>
              <a:t>ilkesel</a:t>
            </a:r>
            <a:r>
              <a:rPr lang="en-US" dirty="0"/>
              <a:t> </a:t>
            </a:r>
            <a:r>
              <a:rPr lang="en-US" dirty="0" err="1"/>
              <a:t>ve</a:t>
            </a:r>
            <a:r>
              <a:rPr lang="en-US" dirty="0"/>
              <a:t> </a:t>
            </a:r>
            <a:r>
              <a:rPr lang="en-US" dirty="0" err="1"/>
              <a:t>öze</a:t>
            </a:r>
            <a:r>
              <a:rPr lang="en-US" dirty="0"/>
              <a:t> </a:t>
            </a:r>
            <a:r>
              <a:rPr lang="en-US" dirty="0" err="1"/>
              <a:t>ilişkin</a:t>
            </a:r>
            <a:r>
              <a:rPr lang="en-US" dirty="0"/>
              <a:t> </a:t>
            </a:r>
            <a:r>
              <a:rPr lang="en-US" dirty="0" err="1"/>
              <a:t>sorunları</a:t>
            </a:r>
            <a:r>
              <a:rPr lang="en-US" dirty="0"/>
              <a:t> </a:t>
            </a:r>
            <a:r>
              <a:rPr lang="en-US" dirty="0" err="1"/>
              <a:t>bu</a:t>
            </a:r>
            <a:r>
              <a:rPr lang="en-US" dirty="0"/>
              <a:t> </a:t>
            </a:r>
            <a:r>
              <a:rPr lang="en-US" dirty="0" err="1"/>
              <a:t>kitaplarda</a:t>
            </a:r>
            <a:r>
              <a:rPr lang="en-US" dirty="0"/>
              <a:t> </a:t>
            </a:r>
            <a:r>
              <a:rPr lang="en-US" dirty="0" err="1"/>
              <a:t>konu</a:t>
            </a:r>
            <a:r>
              <a:rPr lang="en-US" dirty="0"/>
              <a:t> </a:t>
            </a:r>
            <a:r>
              <a:rPr lang="en-US" dirty="0" err="1"/>
              <a:t>edinmiştir</a:t>
            </a:r>
            <a:r>
              <a:rPr lang="en-US" dirty="0"/>
              <a:t>. </a:t>
            </a:r>
          </a:p>
        </p:txBody>
      </p:sp>
    </p:spTree>
    <p:extLst>
      <p:ext uri="{BB962C8B-B14F-4D97-AF65-F5344CB8AC3E}">
        <p14:creationId xmlns:p14="http://schemas.microsoft.com/office/powerpoint/2010/main" val="3546156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4A6EA5-EFBF-4141-9A91-3748217B4A4C}"/>
              </a:ext>
            </a:extLst>
          </p:cNvPr>
          <p:cNvSpPr>
            <a:spLocks noGrp="1"/>
          </p:cNvSpPr>
          <p:nvPr>
            <p:ph type="title"/>
          </p:nvPr>
        </p:nvSpPr>
        <p:spPr>
          <a:xfrm>
            <a:off x="-2362198" y="1071342"/>
            <a:ext cx="9601196" cy="1303867"/>
          </a:xfrm>
        </p:spPr>
        <p:txBody>
          <a:bodyPr/>
          <a:lstStyle/>
          <a:p>
            <a:r>
              <a:rPr lang="en-US" dirty="0" err="1" smtClean="0"/>
              <a:t>Psikoloji</a:t>
            </a:r>
            <a:endParaRPr lang="en-US" dirty="0"/>
          </a:p>
        </p:txBody>
      </p:sp>
      <p:sp>
        <p:nvSpPr>
          <p:cNvPr id="3" name="Content Placeholder 2">
            <a:extLst>
              <a:ext uri="{FF2B5EF4-FFF2-40B4-BE49-F238E27FC236}">
                <a16:creationId xmlns:a16="http://schemas.microsoft.com/office/drawing/2014/main" xmlns="" id="{FAD8BBF2-B3D1-2C48-8E09-28B3D2E85DF8}"/>
              </a:ext>
            </a:extLst>
          </p:cNvPr>
          <p:cNvSpPr>
            <a:spLocks noGrp="1"/>
          </p:cNvSpPr>
          <p:nvPr>
            <p:ph idx="1"/>
          </p:nvPr>
        </p:nvSpPr>
        <p:spPr/>
        <p:txBody>
          <a:bodyPr>
            <a:normAutofit fontScale="92500"/>
          </a:bodyPr>
          <a:lstStyle/>
          <a:p>
            <a:r>
              <a:rPr lang="en-US" dirty="0" err="1"/>
              <a:t>İbni</a:t>
            </a:r>
            <a:r>
              <a:rPr lang="en-US" dirty="0"/>
              <a:t> </a:t>
            </a:r>
            <a:r>
              <a:rPr lang="en-US" dirty="0" err="1"/>
              <a:t>Sina</a:t>
            </a:r>
            <a:r>
              <a:rPr lang="en-US" dirty="0"/>
              <a:t> </a:t>
            </a:r>
            <a:r>
              <a:rPr lang="en-US" dirty="0" err="1"/>
              <a:t>kendisini</a:t>
            </a:r>
            <a:r>
              <a:rPr lang="en-US" dirty="0"/>
              <a:t> </a:t>
            </a:r>
            <a:r>
              <a:rPr lang="en-US" dirty="0" err="1"/>
              <a:t>psikolojide</a:t>
            </a:r>
            <a:r>
              <a:rPr lang="en-US" dirty="0"/>
              <a:t> de </a:t>
            </a:r>
            <a:r>
              <a:rPr lang="en-US" dirty="0" err="1"/>
              <a:t>göstermiştir</a:t>
            </a:r>
            <a:r>
              <a:rPr lang="en-US" dirty="0"/>
              <a:t>. Bitki-</a:t>
            </a:r>
            <a:r>
              <a:rPr lang="en-US" dirty="0" err="1"/>
              <a:t>hayvan</a:t>
            </a:r>
            <a:r>
              <a:rPr lang="en-US" dirty="0"/>
              <a:t>-</a:t>
            </a:r>
            <a:r>
              <a:rPr lang="en-US" dirty="0" err="1"/>
              <a:t>insanlar</a:t>
            </a:r>
            <a:r>
              <a:rPr lang="en-US" dirty="0"/>
              <a:t> </a:t>
            </a:r>
            <a:r>
              <a:rPr lang="en-US" dirty="0" err="1"/>
              <a:t>arasında</a:t>
            </a:r>
            <a:r>
              <a:rPr lang="en-US" dirty="0"/>
              <a:t> </a:t>
            </a:r>
            <a:r>
              <a:rPr lang="en-US" dirty="0" err="1"/>
              <a:t>bir</a:t>
            </a:r>
            <a:r>
              <a:rPr lang="en-US" dirty="0"/>
              <a:t> </a:t>
            </a:r>
            <a:r>
              <a:rPr lang="en-US" dirty="0" err="1"/>
              <a:t>sıra</a:t>
            </a:r>
            <a:r>
              <a:rPr lang="en-US" dirty="0"/>
              <a:t> </a:t>
            </a:r>
            <a:r>
              <a:rPr lang="en-US" dirty="0" err="1"/>
              <a:t>düzeni</a:t>
            </a:r>
            <a:r>
              <a:rPr lang="en-US" dirty="0"/>
              <a:t> </a:t>
            </a:r>
            <a:r>
              <a:rPr lang="en-US" dirty="0" err="1"/>
              <a:t>geliştirmiştir</a:t>
            </a:r>
            <a:r>
              <a:rPr lang="en-US" dirty="0"/>
              <a:t>.</a:t>
            </a:r>
          </a:p>
          <a:p>
            <a:r>
              <a:rPr lang="en-US" dirty="0"/>
              <a:t>En </a:t>
            </a:r>
            <a:r>
              <a:rPr lang="en-US" dirty="0" err="1"/>
              <a:t>aşağıda</a:t>
            </a:r>
            <a:r>
              <a:rPr lang="en-US" dirty="0"/>
              <a:t> </a:t>
            </a:r>
            <a:r>
              <a:rPr lang="en-US" dirty="0" err="1"/>
              <a:t>yer</a:t>
            </a:r>
            <a:r>
              <a:rPr lang="en-US" dirty="0"/>
              <a:t> </a:t>
            </a:r>
            <a:r>
              <a:rPr lang="en-US" dirty="0" err="1"/>
              <a:t>alan</a:t>
            </a:r>
            <a:r>
              <a:rPr lang="en-US" dirty="0"/>
              <a:t> </a:t>
            </a:r>
            <a:r>
              <a:rPr lang="en-US" dirty="0" err="1"/>
              <a:t>bitkisel</a:t>
            </a:r>
            <a:r>
              <a:rPr lang="en-US" dirty="0"/>
              <a:t> </a:t>
            </a:r>
            <a:r>
              <a:rPr lang="en-US" dirty="0" err="1"/>
              <a:t>nefis</a:t>
            </a:r>
            <a:r>
              <a:rPr lang="en-US" dirty="0"/>
              <a:t> </a:t>
            </a:r>
            <a:r>
              <a:rPr lang="en-US" dirty="0" err="1"/>
              <a:t>bitkilerin</a:t>
            </a:r>
            <a:r>
              <a:rPr lang="en-US" dirty="0"/>
              <a:t> </a:t>
            </a:r>
            <a:r>
              <a:rPr lang="en-US" dirty="0" err="1"/>
              <a:t>sahip</a:t>
            </a:r>
            <a:r>
              <a:rPr lang="en-US" dirty="0"/>
              <a:t> </a:t>
            </a:r>
            <a:r>
              <a:rPr lang="en-US" dirty="0" err="1"/>
              <a:t>olduğu</a:t>
            </a:r>
            <a:r>
              <a:rPr lang="en-US" dirty="0"/>
              <a:t> </a:t>
            </a:r>
            <a:r>
              <a:rPr lang="en-US" dirty="0" err="1"/>
              <a:t>beslenme</a:t>
            </a:r>
            <a:r>
              <a:rPr lang="en-US" dirty="0" smtClean="0"/>
              <a:t>,</a:t>
            </a:r>
            <a:r>
              <a:rPr lang="tr-TR" dirty="0" smtClean="0"/>
              <a:t> </a:t>
            </a:r>
            <a:r>
              <a:rPr lang="en-US" dirty="0" err="1" smtClean="0"/>
              <a:t>büyüme</a:t>
            </a:r>
            <a:r>
              <a:rPr lang="en-US" dirty="0" smtClean="0"/>
              <a:t> </a:t>
            </a:r>
            <a:endParaRPr lang="en-US" dirty="0"/>
          </a:p>
          <a:p>
            <a:pPr marL="0" indent="0">
              <a:buNone/>
            </a:pPr>
            <a:r>
              <a:rPr lang="tr-TR" dirty="0" smtClean="0"/>
              <a:t>    </a:t>
            </a:r>
            <a:r>
              <a:rPr lang="en-US" dirty="0" err="1" smtClean="0"/>
              <a:t>ve</a:t>
            </a:r>
            <a:r>
              <a:rPr lang="en-US" dirty="0" smtClean="0"/>
              <a:t> </a:t>
            </a:r>
            <a:r>
              <a:rPr lang="en-US" dirty="0" err="1"/>
              <a:t>üreme</a:t>
            </a:r>
            <a:r>
              <a:rPr lang="en-US" dirty="0"/>
              <a:t> </a:t>
            </a:r>
            <a:r>
              <a:rPr lang="en-US" dirty="0" err="1"/>
              <a:t>yeteneklerini</a:t>
            </a:r>
            <a:r>
              <a:rPr lang="en-US" dirty="0"/>
              <a:t> </a:t>
            </a:r>
            <a:r>
              <a:rPr lang="en-US" dirty="0" err="1"/>
              <a:t>kapsar</a:t>
            </a:r>
            <a:r>
              <a:rPr lang="en-US" dirty="0"/>
              <a:t>. </a:t>
            </a:r>
          </a:p>
          <a:p>
            <a:r>
              <a:rPr lang="en-US" dirty="0" err="1"/>
              <a:t>İkinci</a:t>
            </a:r>
            <a:r>
              <a:rPr lang="en-US" dirty="0"/>
              <a:t> </a:t>
            </a:r>
            <a:r>
              <a:rPr lang="en-US" dirty="0" err="1"/>
              <a:t>düzeyi</a:t>
            </a:r>
            <a:r>
              <a:rPr lang="en-US" dirty="0"/>
              <a:t> </a:t>
            </a:r>
            <a:r>
              <a:rPr lang="en-US" dirty="0" err="1"/>
              <a:t>temsil</a:t>
            </a:r>
            <a:r>
              <a:rPr lang="en-US" dirty="0"/>
              <a:t> </a:t>
            </a:r>
            <a:r>
              <a:rPr lang="en-US" dirty="0" err="1"/>
              <a:t>eden</a:t>
            </a:r>
            <a:r>
              <a:rPr lang="en-US" dirty="0"/>
              <a:t> </a:t>
            </a:r>
            <a:r>
              <a:rPr lang="en-US" dirty="0" err="1"/>
              <a:t>hayvanlarda</a:t>
            </a:r>
            <a:r>
              <a:rPr lang="en-US" dirty="0"/>
              <a:t> </a:t>
            </a:r>
            <a:r>
              <a:rPr lang="en-US" dirty="0" err="1"/>
              <a:t>nefis</a:t>
            </a:r>
            <a:r>
              <a:rPr lang="en-US" dirty="0"/>
              <a:t> </a:t>
            </a:r>
            <a:r>
              <a:rPr lang="en-US" dirty="0" err="1"/>
              <a:t>duyuların</a:t>
            </a:r>
            <a:r>
              <a:rPr lang="en-US" dirty="0"/>
              <a:t> </a:t>
            </a:r>
            <a:r>
              <a:rPr lang="en-US" dirty="0" err="1"/>
              <a:t>ve</a:t>
            </a:r>
            <a:r>
              <a:rPr lang="en-US" dirty="0"/>
              <a:t> </a:t>
            </a:r>
            <a:r>
              <a:rPr lang="en-US" dirty="0" err="1"/>
              <a:t>idrak</a:t>
            </a:r>
            <a:r>
              <a:rPr lang="en-US" dirty="0"/>
              <a:t> </a:t>
            </a:r>
            <a:r>
              <a:rPr lang="en-US" dirty="0" err="1"/>
              <a:t>yeteneklerini</a:t>
            </a:r>
            <a:r>
              <a:rPr lang="en-US" dirty="0"/>
              <a:t> </a:t>
            </a:r>
            <a:r>
              <a:rPr lang="en-US" dirty="0" err="1"/>
              <a:t>kapsar</a:t>
            </a:r>
            <a:r>
              <a:rPr lang="en-US" dirty="0"/>
              <a:t>.</a:t>
            </a:r>
          </a:p>
          <a:p>
            <a:r>
              <a:rPr lang="en-US" dirty="0" err="1"/>
              <a:t>En</a:t>
            </a:r>
            <a:r>
              <a:rPr lang="en-US" dirty="0"/>
              <a:t> </a:t>
            </a:r>
            <a:r>
              <a:rPr lang="en-US" dirty="0" err="1"/>
              <a:t>üst</a:t>
            </a:r>
            <a:r>
              <a:rPr lang="en-US" dirty="0"/>
              <a:t> </a:t>
            </a:r>
            <a:r>
              <a:rPr lang="en-US" dirty="0" err="1"/>
              <a:t>düzeyde</a:t>
            </a:r>
            <a:r>
              <a:rPr lang="en-US" dirty="0"/>
              <a:t> </a:t>
            </a:r>
            <a:r>
              <a:rPr lang="en-US" dirty="0" err="1"/>
              <a:t>ise</a:t>
            </a:r>
            <a:r>
              <a:rPr lang="en-US" dirty="0"/>
              <a:t> </a:t>
            </a:r>
            <a:r>
              <a:rPr lang="en-US" dirty="0" err="1"/>
              <a:t>insanlar</a:t>
            </a:r>
            <a:r>
              <a:rPr lang="en-US" dirty="0"/>
              <a:t> </a:t>
            </a:r>
            <a:r>
              <a:rPr lang="en-US" dirty="0" err="1"/>
              <a:t>vardır</a:t>
            </a:r>
            <a:r>
              <a:rPr lang="en-US" dirty="0"/>
              <a:t>. </a:t>
            </a:r>
            <a:r>
              <a:rPr lang="en-US" dirty="0" err="1"/>
              <a:t>İnsan</a:t>
            </a:r>
            <a:r>
              <a:rPr lang="en-US" dirty="0"/>
              <a:t> </a:t>
            </a:r>
            <a:r>
              <a:rPr lang="en-US" dirty="0" err="1"/>
              <a:t>bitkisel</a:t>
            </a:r>
            <a:r>
              <a:rPr lang="en-US" dirty="0"/>
              <a:t> </a:t>
            </a:r>
            <a:r>
              <a:rPr lang="en-US" dirty="0" err="1"/>
              <a:t>ve</a:t>
            </a:r>
            <a:r>
              <a:rPr lang="en-US" dirty="0"/>
              <a:t> </a:t>
            </a:r>
            <a:r>
              <a:rPr lang="en-US" dirty="0" err="1"/>
              <a:t>hayvani</a:t>
            </a:r>
            <a:r>
              <a:rPr lang="en-US" dirty="0"/>
              <a:t> </a:t>
            </a:r>
            <a:r>
              <a:rPr lang="en-US" dirty="0" err="1"/>
              <a:t>nefisteki</a:t>
            </a:r>
            <a:r>
              <a:rPr lang="en-US" dirty="0"/>
              <a:t> </a:t>
            </a:r>
            <a:r>
              <a:rPr lang="en-US" dirty="0" err="1"/>
              <a:t>yeteneklere</a:t>
            </a:r>
            <a:r>
              <a:rPr lang="en-US" dirty="0"/>
              <a:t> </a:t>
            </a:r>
            <a:r>
              <a:rPr lang="en-US" dirty="0" err="1"/>
              <a:t>ek</a:t>
            </a:r>
            <a:r>
              <a:rPr lang="en-US" dirty="0"/>
              <a:t> </a:t>
            </a:r>
            <a:r>
              <a:rPr lang="en-US" dirty="0" err="1"/>
              <a:t>olarak</a:t>
            </a:r>
            <a:r>
              <a:rPr lang="en-US" dirty="0"/>
              <a:t> </a:t>
            </a:r>
            <a:r>
              <a:rPr lang="en-US" dirty="0" err="1"/>
              <a:t>akıl</a:t>
            </a:r>
            <a:r>
              <a:rPr lang="en-US" dirty="0" smtClean="0"/>
              <a:t>,</a:t>
            </a:r>
            <a:r>
              <a:rPr lang="tr-TR" dirty="0" smtClean="0"/>
              <a:t> </a:t>
            </a:r>
            <a:r>
              <a:rPr lang="en-US" dirty="0" err="1" smtClean="0"/>
              <a:t>düşünme</a:t>
            </a:r>
            <a:r>
              <a:rPr lang="en-US" dirty="0" smtClean="0"/>
              <a:t> </a:t>
            </a:r>
            <a:r>
              <a:rPr lang="en-US" dirty="0" err="1"/>
              <a:t>ve</a:t>
            </a:r>
            <a:r>
              <a:rPr lang="en-US" dirty="0"/>
              <a:t> </a:t>
            </a:r>
            <a:r>
              <a:rPr lang="en-US" dirty="0" err="1"/>
              <a:t>iradeli</a:t>
            </a:r>
            <a:r>
              <a:rPr lang="en-US" dirty="0"/>
              <a:t> </a:t>
            </a:r>
            <a:r>
              <a:rPr lang="en-US" dirty="0" err="1"/>
              <a:t>fiilleri</a:t>
            </a:r>
            <a:r>
              <a:rPr lang="en-US" dirty="0"/>
              <a:t> </a:t>
            </a:r>
            <a:r>
              <a:rPr lang="en-US" dirty="0" err="1"/>
              <a:t>kapsar</a:t>
            </a:r>
            <a:r>
              <a:rPr lang="en-US" dirty="0"/>
              <a:t>. </a:t>
            </a:r>
          </a:p>
          <a:p>
            <a:endParaRPr lang="en-US" dirty="0"/>
          </a:p>
        </p:txBody>
      </p:sp>
    </p:spTree>
    <p:extLst>
      <p:ext uri="{BB962C8B-B14F-4D97-AF65-F5344CB8AC3E}">
        <p14:creationId xmlns:p14="http://schemas.microsoft.com/office/powerpoint/2010/main" val="411053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4E80D7-939D-BB46-99D6-C09D75F8839A}"/>
              </a:ext>
            </a:extLst>
          </p:cNvPr>
          <p:cNvSpPr>
            <a:spLocks noGrp="1"/>
          </p:cNvSpPr>
          <p:nvPr>
            <p:ph idx="1"/>
          </p:nvPr>
        </p:nvSpPr>
        <p:spPr>
          <a:xfrm>
            <a:off x="1295401" y="1527717"/>
            <a:ext cx="9601196" cy="4348151"/>
          </a:xfrm>
        </p:spPr>
        <p:txBody>
          <a:bodyPr/>
          <a:lstStyle/>
          <a:p>
            <a:r>
              <a:rPr lang="en-US" dirty="0" err="1"/>
              <a:t>İnsan</a:t>
            </a:r>
            <a:r>
              <a:rPr lang="en-US" dirty="0"/>
              <a:t> </a:t>
            </a:r>
            <a:r>
              <a:rPr lang="en-US" dirty="0" err="1"/>
              <a:t>nefsi</a:t>
            </a:r>
            <a:r>
              <a:rPr lang="en-US" dirty="0"/>
              <a:t> </a:t>
            </a:r>
            <a:r>
              <a:rPr lang="en-US" dirty="0" err="1"/>
              <a:t>hayvani</a:t>
            </a:r>
            <a:r>
              <a:rPr lang="en-US" dirty="0"/>
              <a:t> </a:t>
            </a:r>
            <a:r>
              <a:rPr lang="en-US" dirty="0" err="1"/>
              <a:t>ve</a:t>
            </a:r>
            <a:r>
              <a:rPr lang="en-US" dirty="0"/>
              <a:t> </a:t>
            </a:r>
            <a:r>
              <a:rPr lang="en-US" dirty="0" err="1"/>
              <a:t>bitkisel</a:t>
            </a:r>
            <a:r>
              <a:rPr lang="en-US" dirty="0"/>
              <a:t> </a:t>
            </a:r>
            <a:r>
              <a:rPr lang="en-US" dirty="0" err="1"/>
              <a:t>nefis</a:t>
            </a:r>
            <a:r>
              <a:rPr lang="en-US" dirty="0"/>
              <a:t> </a:t>
            </a:r>
            <a:r>
              <a:rPr lang="en-US" dirty="0" err="1"/>
              <a:t>yeteneklerini</a:t>
            </a:r>
            <a:r>
              <a:rPr lang="en-US" dirty="0"/>
              <a:t> </a:t>
            </a:r>
            <a:r>
              <a:rPr lang="en-US" dirty="0" err="1"/>
              <a:t>kapsamakta</a:t>
            </a:r>
            <a:r>
              <a:rPr lang="en-US" dirty="0"/>
              <a:t> </a:t>
            </a:r>
            <a:r>
              <a:rPr lang="en-US" dirty="0" err="1"/>
              <a:t>fakat</a:t>
            </a:r>
            <a:r>
              <a:rPr lang="en-US" dirty="0"/>
              <a:t> </a:t>
            </a:r>
            <a:r>
              <a:rPr lang="en-US" dirty="0" err="1"/>
              <a:t>bu</a:t>
            </a:r>
            <a:r>
              <a:rPr lang="en-US" dirty="0"/>
              <a:t> </a:t>
            </a:r>
            <a:r>
              <a:rPr lang="en-US" dirty="0" err="1"/>
              <a:t>insanın</a:t>
            </a:r>
            <a:r>
              <a:rPr lang="en-US" dirty="0"/>
              <a:t> </a:t>
            </a:r>
            <a:r>
              <a:rPr lang="en-US" dirty="0" err="1"/>
              <a:t>üç</a:t>
            </a:r>
            <a:r>
              <a:rPr lang="en-US" dirty="0"/>
              <a:t> </a:t>
            </a:r>
            <a:r>
              <a:rPr lang="en-US" dirty="0" err="1"/>
              <a:t>ayrı</a:t>
            </a:r>
            <a:r>
              <a:rPr lang="en-US" dirty="0"/>
              <a:t> </a:t>
            </a:r>
            <a:r>
              <a:rPr lang="en-US" dirty="0" err="1"/>
              <a:t>nefse</a:t>
            </a:r>
            <a:r>
              <a:rPr lang="en-US" dirty="0"/>
              <a:t> </a:t>
            </a:r>
            <a:r>
              <a:rPr lang="en-US" dirty="0" err="1"/>
              <a:t>sahip</a:t>
            </a:r>
            <a:r>
              <a:rPr lang="en-US" dirty="0"/>
              <a:t> </a:t>
            </a:r>
            <a:r>
              <a:rPr lang="en-US" dirty="0" err="1"/>
              <a:t>olduğu</a:t>
            </a:r>
            <a:r>
              <a:rPr lang="en-US" dirty="0"/>
              <a:t> </a:t>
            </a:r>
            <a:r>
              <a:rPr lang="en-US" dirty="0" err="1"/>
              <a:t>anlamına</a:t>
            </a:r>
            <a:r>
              <a:rPr lang="en-US" dirty="0"/>
              <a:t> </a:t>
            </a:r>
            <a:r>
              <a:rPr lang="en-US" dirty="0" err="1"/>
              <a:t>gelmez</a:t>
            </a:r>
            <a:r>
              <a:rPr lang="en-US" dirty="0"/>
              <a:t>. </a:t>
            </a:r>
          </a:p>
          <a:p>
            <a:r>
              <a:rPr lang="en-US" dirty="0" err="1"/>
              <a:t>Platon’dan</a:t>
            </a:r>
            <a:r>
              <a:rPr lang="en-US" dirty="0"/>
              <a:t> </a:t>
            </a:r>
            <a:r>
              <a:rPr lang="en-US" dirty="0" err="1"/>
              <a:t>farklı</a:t>
            </a:r>
            <a:r>
              <a:rPr lang="en-US" dirty="0"/>
              <a:t> </a:t>
            </a:r>
            <a:r>
              <a:rPr lang="en-US" dirty="0" err="1"/>
              <a:t>olarak</a:t>
            </a:r>
            <a:r>
              <a:rPr lang="en-US" dirty="0"/>
              <a:t> her </a:t>
            </a:r>
            <a:r>
              <a:rPr lang="en-US" dirty="0" err="1"/>
              <a:t>bir</a:t>
            </a:r>
            <a:r>
              <a:rPr lang="en-US" dirty="0"/>
              <a:t> </a:t>
            </a:r>
            <a:r>
              <a:rPr lang="en-US" dirty="0" err="1"/>
              <a:t>bedenin</a:t>
            </a:r>
            <a:r>
              <a:rPr lang="en-US" dirty="0"/>
              <a:t> </a:t>
            </a:r>
            <a:r>
              <a:rPr lang="en-US" dirty="0" err="1"/>
              <a:t>sadece</a:t>
            </a:r>
            <a:r>
              <a:rPr lang="en-US" dirty="0"/>
              <a:t> </a:t>
            </a:r>
            <a:r>
              <a:rPr lang="en-US" dirty="0" err="1"/>
              <a:t>tek</a:t>
            </a:r>
            <a:r>
              <a:rPr lang="en-US" dirty="0"/>
              <a:t> </a:t>
            </a:r>
            <a:r>
              <a:rPr lang="en-US" dirty="0" err="1"/>
              <a:t>bir</a:t>
            </a:r>
            <a:r>
              <a:rPr lang="en-US" dirty="0"/>
              <a:t> </a:t>
            </a:r>
            <a:r>
              <a:rPr lang="en-US" dirty="0" err="1"/>
              <a:t>nefse</a:t>
            </a:r>
            <a:r>
              <a:rPr lang="en-US" dirty="0"/>
              <a:t> </a:t>
            </a:r>
            <a:r>
              <a:rPr lang="en-US" dirty="0" err="1"/>
              <a:t>sahip</a:t>
            </a:r>
            <a:r>
              <a:rPr lang="en-US" dirty="0"/>
              <a:t> </a:t>
            </a:r>
            <a:r>
              <a:rPr lang="en-US" dirty="0" err="1"/>
              <a:t>olduğunu</a:t>
            </a:r>
            <a:r>
              <a:rPr lang="en-US" dirty="0"/>
              <a:t> </a:t>
            </a:r>
            <a:r>
              <a:rPr lang="en-US" dirty="0" err="1"/>
              <a:t>savunmaktadır</a:t>
            </a:r>
            <a:r>
              <a:rPr lang="en-US" dirty="0"/>
              <a:t>. Aristo </a:t>
            </a:r>
            <a:r>
              <a:rPr lang="en-US" dirty="0" err="1"/>
              <a:t>ve</a:t>
            </a:r>
            <a:r>
              <a:rPr lang="en-US" dirty="0"/>
              <a:t> </a:t>
            </a:r>
            <a:r>
              <a:rPr lang="en-US"/>
              <a:t>Farabi </a:t>
            </a:r>
            <a:r>
              <a:rPr lang="en-US" dirty="0"/>
              <a:t>de </a:t>
            </a:r>
            <a:r>
              <a:rPr lang="en-US" dirty="0" err="1"/>
              <a:t>bu</a:t>
            </a:r>
            <a:r>
              <a:rPr lang="en-US" dirty="0"/>
              <a:t> </a:t>
            </a:r>
            <a:r>
              <a:rPr lang="en-US" dirty="0" err="1"/>
              <a:t>görüşü</a:t>
            </a:r>
            <a:r>
              <a:rPr lang="en-US" dirty="0"/>
              <a:t> </a:t>
            </a:r>
            <a:r>
              <a:rPr lang="en-US" dirty="0" err="1"/>
              <a:t>destekler</a:t>
            </a:r>
            <a:r>
              <a:rPr lang="en-US" dirty="0"/>
              <a:t>.</a:t>
            </a:r>
          </a:p>
          <a:p>
            <a:pPr marL="0" indent="0">
              <a:buNone/>
            </a:pPr>
            <a:endParaRPr lang="en-US" dirty="0"/>
          </a:p>
          <a:p>
            <a:endParaRPr lang="en-US" dirty="0"/>
          </a:p>
          <a:p>
            <a:endParaRPr lang="en-US" dirty="0"/>
          </a:p>
        </p:txBody>
      </p:sp>
      <p:pic>
        <p:nvPicPr>
          <p:cNvPr id="10" name="Picture 9">
            <a:extLst>
              <a:ext uri="{FF2B5EF4-FFF2-40B4-BE49-F238E27FC236}">
                <a16:creationId xmlns:a16="http://schemas.microsoft.com/office/drawing/2014/main" xmlns="" id="{A3B618AB-D59E-BB4A-AC06-C1FED625A758}"/>
              </a:ext>
            </a:extLst>
          </p:cNvPr>
          <p:cNvPicPr>
            <a:picLocks noChangeAspect="1"/>
          </p:cNvPicPr>
          <p:nvPr/>
        </p:nvPicPr>
        <p:blipFill rotWithShape="1">
          <a:blip r:embed="rId2"/>
          <a:srcRect l="12927" r="12987"/>
          <a:stretch/>
        </p:blipFill>
        <p:spPr>
          <a:xfrm>
            <a:off x="7337503" y="3295185"/>
            <a:ext cx="2665141" cy="2698045"/>
          </a:xfrm>
          <a:prstGeom prst="rect">
            <a:avLst/>
          </a:prstGeom>
        </p:spPr>
      </p:pic>
    </p:spTree>
    <p:extLst>
      <p:ext uri="{BB962C8B-B14F-4D97-AF65-F5344CB8AC3E}">
        <p14:creationId xmlns:p14="http://schemas.microsoft.com/office/powerpoint/2010/main" val="294146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EF6B778-8FA2-AC46-A7C0-4BB2763D2AA4}"/>
              </a:ext>
            </a:extLst>
          </p:cNvPr>
          <p:cNvSpPr>
            <a:spLocks noGrp="1"/>
          </p:cNvSpPr>
          <p:nvPr>
            <p:ph idx="1"/>
          </p:nvPr>
        </p:nvSpPr>
        <p:spPr>
          <a:xfrm>
            <a:off x="1295401" y="1275907"/>
            <a:ext cx="9601196" cy="4599962"/>
          </a:xfrm>
        </p:spPr>
        <p:txBody>
          <a:bodyPr/>
          <a:lstStyle/>
          <a:p>
            <a:r>
              <a:rPr lang="tr-TR" err="1"/>
              <a:t>İbn</a:t>
            </a:r>
            <a:r>
              <a:rPr lang="tr-TR"/>
              <a:t>-i </a:t>
            </a:r>
            <a:r>
              <a:rPr lang="tr-TR" err="1"/>
              <a:t>Sînâ</a:t>
            </a:r>
            <a:r>
              <a:rPr lang="tr-TR"/>
              <a:t>, 980 yılında Buhara (Özbekistan) yakınındaki </a:t>
            </a:r>
            <a:r>
              <a:rPr lang="tr-TR" err="1"/>
              <a:t>Efşene’de</a:t>
            </a:r>
            <a:r>
              <a:rPr lang="tr-TR"/>
              <a:t> dünyaya geldi. Daha 10 yaşlarında Kuran’ı ezberleyerek hafız olur. </a:t>
            </a:r>
            <a:r>
              <a:rPr lang="tr-TR" err="1"/>
              <a:t>Kuşyar</a:t>
            </a:r>
            <a:r>
              <a:rPr lang="tr-TR"/>
              <a:t> isimli bir doktorun gözetiminde okuduğu tıp kitapları sayesinde tıpta yoğunlaşarak 16 yaşında başladığı tıp eğitimini 2 sene gibi kısa bir sürede tamamlayarak küçük ve büyük kan dolaşımını birbirinden ayırmış kalp ve damar sistemlerinin temelini atmış değerli bilim insanımızdır.</a:t>
            </a:r>
          </a:p>
          <a:p>
            <a:endParaRPr lang="en-US"/>
          </a:p>
        </p:txBody>
      </p:sp>
      <p:pic>
        <p:nvPicPr>
          <p:cNvPr id="6" name="Picture 2">
            <a:extLst>
              <a:ext uri="{FF2B5EF4-FFF2-40B4-BE49-F238E27FC236}">
                <a16:creationId xmlns:a16="http://schemas.microsoft.com/office/drawing/2014/main" xmlns="" id="{7B95DE40-F0A6-4C48-922D-F0BEB5948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938" y="3320707"/>
            <a:ext cx="3742726" cy="255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37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5933F5A-01B9-2244-8D3F-22174317051D}"/>
              </a:ext>
            </a:extLst>
          </p:cNvPr>
          <p:cNvSpPr>
            <a:spLocks noGrp="1"/>
          </p:cNvSpPr>
          <p:nvPr>
            <p:ph idx="1"/>
          </p:nvPr>
        </p:nvSpPr>
        <p:spPr>
          <a:xfrm>
            <a:off x="1316667" y="1594884"/>
            <a:ext cx="9601196" cy="3848985"/>
          </a:xfrm>
        </p:spPr>
        <p:txBody>
          <a:bodyPr>
            <a:normAutofit/>
          </a:bodyPr>
          <a:lstStyle/>
          <a:p>
            <a:r>
              <a:rPr lang="tr-TR" err="1"/>
              <a:t>Natilî’den</a:t>
            </a:r>
            <a:r>
              <a:rPr lang="tr-TR"/>
              <a:t> özel dersler al­dı. Daha sonra İsmail </a:t>
            </a:r>
            <a:r>
              <a:rPr lang="tr-TR" err="1"/>
              <a:t>Zahid’den</a:t>
            </a:r>
            <a:r>
              <a:rPr lang="tr-TR"/>
              <a:t> geometri ve mantık öğrendi, coğraf­ya ve geometri alanında birçok eser inceledi. Fıkıh ve dilbilgisi çalıştı, tıp ve </a:t>
            </a:r>
            <a:r>
              <a:rPr lang="tr-TR" err="1"/>
              <a:t>doğabilim</a:t>
            </a:r>
            <a:r>
              <a:rPr lang="tr-TR"/>
              <a:t> üstünde dur­du. </a:t>
            </a:r>
            <a:r>
              <a:rPr lang="tr-TR" err="1"/>
              <a:t>İbn</a:t>
            </a:r>
            <a:r>
              <a:rPr lang="tr-TR"/>
              <a:t>-i </a:t>
            </a:r>
            <a:r>
              <a:rPr lang="tr-TR" err="1"/>
              <a:t>Sînâ</a:t>
            </a:r>
            <a:r>
              <a:rPr lang="tr-TR"/>
              <a:t> Samani hanedanından Nuh </a:t>
            </a:r>
            <a:r>
              <a:rPr lang="tr-TR" err="1"/>
              <a:t>İbn</a:t>
            </a:r>
            <a:r>
              <a:rPr lang="tr-TR"/>
              <a:t>-i Mansur’u tedavi etmiş, bu sayede saray kütüphanesini kullanma hakkına sahip olmuştur. </a:t>
            </a:r>
            <a:r>
              <a:rPr lang="tr-TR" err="1"/>
              <a:t>Farabî’nin</a:t>
            </a:r>
            <a:r>
              <a:rPr lang="tr-TR"/>
              <a:t> El-</a:t>
            </a:r>
            <a:r>
              <a:rPr lang="tr-TR" err="1"/>
              <a:t>İbane</a:t>
            </a:r>
            <a:r>
              <a:rPr lang="tr-TR"/>
              <a:t> adlı yapıtını okurken Aristoteles felsefesini ve me­tafiziğini tanıdı. </a:t>
            </a:r>
            <a:r>
              <a:rPr lang="tr-TR" err="1"/>
              <a:t>İbni</a:t>
            </a:r>
            <a:r>
              <a:rPr lang="tr-TR"/>
              <a:t> Sina, Doğulu düşünürler arasında en çok Farabi’nin, Batılı düşünürler arasındaysa </a:t>
            </a:r>
            <a:r>
              <a:rPr lang="tr-TR" err="1"/>
              <a:t>Aristotoles’in</a:t>
            </a:r>
            <a:r>
              <a:rPr lang="tr-TR"/>
              <a:t> etkisi altında kaldı. Ayrıca, bütün Eskiçağ felsefecileri, Eski Yunan düşünürleri, doğacı Anadolu felsefecileriyle ilgilendi, yapıtlarını ayrıntılarıyla inceledi.</a:t>
            </a:r>
          </a:p>
          <a:p>
            <a:endParaRPr lang="en-US"/>
          </a:p>
        </p:txBody>
      </p:sp>
    </p:spTree>
    <p:extLst>
      <p:ext uri="{BB962C8B-B14F-4D97-AF65-F5344CB8AC3E}">
        <p14:creationId xmlns:p14="http://schemas.microsoft.com/office/powerpoint/2010/main" val="398467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28E4667-D591-E94A-A3CA-52C6E32F9AFD}"/>
              </a:ext>
            </a:extLst>
          </p:cNvPr>
          <p:cNvSpPr>
            <a:spLocks noGrp="1"/>
          </p:cNvSpPr>
          <p:nvPr>
            <p:ph idx="1"/>
          </p:nvPr>
        </p:nvSpPr>
        <p:spPr>
          <a:xfrm>
            <a:off x="1295401" y="999460"/>
            <a:ext cx="9601196" cy="4876408"/>
          </a:xfrm>
        </p:spPr>
        <p:txBody>
          <a:bodyPr>
            <a:normAutofit fontScale="92500"/>
          </a:bodyPr>
          <a:lstStyle/>
          <a:p>
            <a:pPr fontAlgn="base"/>
            <a:r>
              <a:rPr lang="tr-TR" dirty="0"/>
              <a:t>Ama </a:t>
            </a:r>
            <a:r>
              <a:rPr lang="tr-TR" dirty="0" err="1"/>
              <a:t>İbni</a:t>
            </a:r>
            <a:r>
              <a:rPr lang="tr-TR" dirty="0"/>
              <a:t> </a:t>
            </a:r>
            <a:r>
              <a:rPr lang="tr-TR" dirty="0" smtClean="0"/>
              <a:t>Sina’nın </a:t>
            </a:r>
            <a:r>
              <a:rPr lang="tr-TR" dirty="0"/>
              <a:t>asıl tutkusu, Aris­toteles’ti. Anılarında da belirttiği gi­bi, Aristoteles’in yapıtlarını bir değil birçok kez okumuş, buna karşın, tam olarak anlayıp çözememişti. Günün bi­rinde Farabi’nin Aristoteles felsefesi­ni yorumlayan El-</a:t>
            </a:r>
            <a:r>
              <a:rPr lang="tr-TR" dirty="0" err="1"/>
              <a:t>İbane’sini</a:t>
            </a:r>
            <a:r>
              <a:rPr lang="tr-TR" dirty="0"/>
              <a:t> okuyunca </a:t>
            </a:r>
            <a:r>
              <a:rPr lang="tr-TR" dirty="0" err="1"/>
              <a:t>İbni</a:t>
            </a:r>
            <a:r>
              <a:rPr lang="tr-TR" dirty="0"/>
              <a:t> Sina için her şey değişti, Aristo­teles’in görüşleri anlaşılır ve çözüm­lenebilir bir felsefe sistemi halinde gözler önüne serildi. Farabi’den son­ra, onu etkileyen kişi Ebubekir Razi ol­du. Böylece, bir bakıma farkında ol­madan, Farabi akılcılığı ile Razi de­neyciliğini bir araya getirerek kendi felsefesini oluşturdu.</a:t>
            </a:r>
          </a:p>
          <a:p>
            <a:pPr fontAlgn="base"/>
            <a:endParaRPr lang="tr-TR" dirty="0"/>
          </a:p>
          <a:p>
            <a:r>
              <a:rPr lang="tr-TR" dirty="0" err="1"/>
              <a:t>İbni</a:t>
            </a:r>
            <a:r>
              <a:rPr lang="tr-TR" dirty="0"/>
              <a:t> Sina’ya göre, akıl ilkeleriyle </a:t>
            </a:r>
            <a:r>
              <a:rPr lang="tr-TR" dirty="0" err="1"/>
              <a:t>de­ney’ler</a:t>
            </a:r>
            <a:r>
              <a:rPr lang="tr-TR" dirty="0"/>
              <a:t>, birleşerek birbirlerini bütün­ler ve yaşantımızı oluştururlar. Bu oluşumda </a:t>
            </a:r>
            <a:r>
              <a:rPr lang="tr-TR" dirty="0" err="1"/>
              <a:t>gözlem’in</a:t>
            </a:r>
            <a:r>
              <a:rPr lang="tr-TR" dirty="0"/>
              <a:t> de ayrı bir yeri vardır, bilginin gelişmesinde akıl, de­ney, gözlem aynı derecede önemlidir. </a:t>
            </a:r>
            <a:r>
              <a:rPr lang="tr-TR" dirty="0" err="1"/>
              <a:t>İbni</a:t>
            </a:r>
            <a:r>
              <a:rPr lang="tr-TR" dirty="0"/>
              <a:t> Sina yaşamı süresince, felsefe alanında akılcı, tıpta deneyci, doğa bi­limlerindeyse gözlemci olmuştur.</a:t>
            </a:r>
          </a:p>
          <a:p>
            <a:endParaRPr lang="en-US" dirty="0"/>
          </a:p>
        </p:txBody>
      </p:sp>
    </p:spTree>
    <p:extLst>
      <p:ext uri="{BB962C8B-B14F-4D97-AF65-F5344CB8AC3E}">
        <p14:creationId xmlns:p14="http://schemas.microsoft.com/office/powerpoint/2010/main" val="237396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6D55A01-B9C1-A64F-B23F-2458EDAA2D2C}"/>
              </a:ext>
            </a:extLst>
          </p:cNvPr>
          <p:cNvSpPr>
            <a:spLocks noGrp="1"/>
          </p:cNvSpPr>
          <p:nvPr>
            <p:ph idx="1"/>
          </p:nvPr>
        </p:nvSpPr>
        <p:spPr>
          <a:xfrm>
            <a:off x="1295401" y="893135"/>
            <a:ext cx="9601196" cy="4982733"/>
          </a:xfrm>
        </p:spPr>
        <p:txBody>
          <a:bodyPr/>
          <a:lstStyle/>
          <a:p>
            <a:r>
              <a:rPr lang="tr-TR" err="1"/>
              <a:t>İbn</a:t>
            </a:r>
            <a:r>
              <a:rPr lang="tr-TR"/>
              <a:t>-i </a:t>
            </a:r>
            <a:r>
              <a:rPr lang="tr-TR" err="1"/>
              <a:t>Sînâ</a:t>
            </a:r>
            <a:r>
              <a:rPr lang="tr-TR"/>
              <a:t>, tıp alanında ve değişik konular üzerine 240'ı günümüze gelen, 450 kadar toplam da makale yazmıştır. Kayda geçen yazıların 150 tanesi felsefe alanında, 40 tanesi tıp alanındadır. Eserlerinin en ünlüleri felsefe ve fen konularını içeren çok geniş bir çalışma olan </a:t>
            </a:r>
            <a:r>
              <a:rPr lang="tr-TR" err="1"/>
              <a:t>Kitabü'ş</a:t>
            </a:r>
            <a:r>
              <a:rPr lang="tr-TR"/>
              <a:t>-Şifa (İyileşme Kitabı) ile El-Kanun </a:t>
            </a:r>
            <a:r>
              <a:rPr lang="tr-TR" err="1"/>
              <a:t>fi't-Tıb'dır</a:t>
            </a:r>
            <a:r>
              <a:rPr lang="tr-TR"/>
              <a:t> (Tıbbın Kanunu). Zaten bu iki eser Orta Çağ üniversitelerinin tamamında okutulmuştur.</a:t>
            </a:r>
          </a:p>
          <a:p>
            <a:endParaRPr lang="en-US"/>
          </a:p>
        </p:txBody>
      </p:sp>
      <p:pic>
        <p:nvPicPr>
          <p:cNvPr id="5" name="Picture 3">
            <a:extLst>
              <a:ext uri="{FF2B5EF4-FFF2-40B4-BE49-F238E27FC236}">
                <a16:creationId xmlns:a16="http://schemas.microsoft.com/office/drawing/2014/main" xmlns="" id="{6E08B2D8-BD7E-5D49-84E3-5B6226DEF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33" y="3209804"/>
            <a:ext cx="2007135" cy="251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51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F06611-C5AC-5F4B-BD47-0E0CFD1E4169}"/>
              </a:ext>
            </a:extLst>
          </p:cNvPr>
          <p:cNvSpPr>
            <a:spLocks noGrp="1"/>
          </p:cNvSpPr>
          <p:nvPr>
            <p:ph idx="1"/>
          </p:nvPr>
        </p:nvSpPr>
        <p:spPr>
          <a:xfrm>
            <a:off x="1262983" y="1753852"/>
            <a:ext cx="9868786" cy="3125973"/>
          </a:xfrm>
        </p:spPr>
        <p:txBody>
          <a:bodyPr>
            <a:normAutofit fontScale="92500" lnSpcReduction="10000"/>
          </a:bodyPr>
          <a:lstStyle/>
          <a:p>
            <a:pPr fontAlgn="base"/>
            <a:r>
              <a:rPr lang="tr-TR" b="1" dirty="0"/>
              <a:t>El-Kanun </a:t>
            </a:r>
            <a:r>
              <a:rPr lang="tr-TR" b="1" dirty="0" err="1"/>
              <a:t>fi't</a:t>
            </a:r>
            <a:r>
              <a:rPr lang="tr-TR" b="1" dirty="0"/>
              <a:t>-Tıp: </a:t>
            </a:r>
            <a:r>
              <a:rPr lang="tr-TR" dirty="0" err="1"/>
              <a:t>İbn</a:t>
            </a:r>
            <a:r>
              <a:rPr lang="tr-TR" dirty="0"/>
              <a:t>-i Sina'nın tıp deneyimlerinin yer aldığı sistematik bir </a:t>
            </a:r>
            <a:r>
              <a:rPr lang="tr-TR" dirty="0" smtClean="0"/>
              <a:t>ansiklopedidir. </a:t>
            </a:r>
            <a:r>
              <a:rPr lang="tr-TR" dirty="0"/>
              <a:t>Tıp'ta Kanun anlamını taşımaktadır. Toplam 5 ciltten </a:t>
            </a:r>
            <a:r>
              <a:rPr lang="tr-TR" dirty="0" smtClean="0"/>
              <a:t>oluşmaktadır.7 </a:t>
            </a:r>
            <a:r>
              <a:rPr lang="tr-TR" dirty="0"/>
              <a:t>yüzyıl Batı'da ders kitabı olarak okutulmuştur. Latinceye on çevirisi yapılmıştır. Eserde kanıta dayalı tıp, deneysel tıp, klinik testler, verimlilik analizi, risk faktörü ve sendroma dayalı hastalık teşhisi gibi konular yer almaktadır. Ayrıca farmakoloji alanında önemli </a:t>
            </a:r>
            <a:r>
              <a:rPr lang="tr-TR" dirty="0" smtClean="0"/>
              <a:t>bilgiler de </a:t>
            </a:r>
            <a:r>
              <a:rPr lang="tr-TR" dirty="0"/>
              <a:t>bulunur.</a:t>
            </a:r>
            <a:endParaRPr lang="tr-TR" b="1" dirty="0"/>
          </a:p>
          <a:p>
            <a:pPr fontAlgn="base"/>
            <a:r>
              <a:rPr lang="tr-TR" b="1" dirty="0" err="1"/>
              <a:t>Kitabü'ş</a:t>
            </a:r>
            <a:r>
              <a:rPr lang="tr-TR" b="1" dirty="0"/>
              <a:t>-Şifa: </a:t>
            </a:r>
            <a:r>
              <a:rPr lang="tr-TR" dirty="0"/>
              <a:t>Aristo felsefesinin yorumu olan bu önemli eser ise mantık, matematik, fizik ve metafizik konularında yazılmış on bir ciltlik hacimli bir çalışmadır. Defalarca Latinceye çevrilmiş ve ders kitabı olarak okutulmuştur.</a:t>
            </a:r>
          </a:p>
          <a:p>
            <a:endParaRPr lang="en-US" dirty="0"/>
          </a:p>
        </p:txBody>
      </p:sp>
    </p:spTree>
    <p:extLst>
      <p:ext uri="{BB962C8B-B14F-4D97-AF65-F5344CB8AC3E}">
        <p14:creationId xmlns:p14="http://schemas.microsoft.com/office/powerpoint/2010/main" val="39637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7F63132-0755-224D-A28B-D128478A3856}"/>
              </a:ext>
            </a:extLst>
          </p:cNvPr>
          <p:cNvSpPr>
            <a:spLocks noGrp="1"/>
          </p:cNvSpPr>
          <p:nvPr>
            <p:ph idx="1"/>
          </p:nvPr>
        </p:nvSpPr>
        <p:spPr>
          <a:xfrm>
            <a:off x="1274136" y="1238494"/>
            <a:ext cx="9601196" cy="4460558"/>
          </a:xfrm>
        </p:spPr>
        <p:txBody>
          <a:bodyPr>
            <a:normAutofit/>
          </a:bodyPr>
          <a:lstStyle/>
          <a:p>
            <a:r>
              <a:rPr lang="tr-TR" dirty="0" err="1"/>
              <a:t>İbn</a:t>
            </a:r>
            <a:r>
              <a:rPr lang="tr-TR" dirty="0"/>
              <a:t>-i Sina, 32 yaşındayken </a:t>
            </a:r>
            <a:r>
              <a:rPr lang="tr-TR" dirty="0" err="1"/>
              <a:t>Büveyhi</a:t>
            </a:r>
            <a:r>
              <a:rPr lang="tr-TR" dirty="0"/>
              <a:t> Devleti hükümdarı </a:t>
            </a:r>
            <a:r>
              <a:rPr lang="tr-TR" dirty="0" err="1"/>
              <a:t>Şemsed</a:t>
            </a:r>
            <a:r>
              <a:rPr lang="tr-TR" dirty="0"/>
              <a:t> </a:t>
            </a:r>
            <a:r>
              <a:rPr lang="tr-TR" dirty="0" err="1"/>
              <a:t>Devle’yi</a:t>
            </a:r>
            <a:r>
              <a:rPr lang="tr-TR" dirty="0"/>
              <a:t> ağır bir hastalıktan kurtarır. Bu başarısı onun vezirliğe yükselmesine sebep olur. Koruyucusu </a:t>
            </a:r>
            <a:r>
              <a:rPr lang="tr-TR" dirty="0" err="1"/>
              <a:t>Şemsed</a:t>
            </a:r>
            <a:r>
              <a:rPr lang="tr-TR" dirty="0"/>
              <a:t> Devle ölünce yerine geçen oğlunun vezirlik teklifini kabul etmemiş, bu sebepten </a:t>
            </a:r>
            <a:r>
              <a:rPr lang="tr-TR" dirty="0" err="1"/>
              <a:t>Funcan</a:t>
            </a:r>
            <a:r>
              <a:rPr lang="tr-TR" dirty="0"/>
              <a:t> Şatosu’na hapsedilmişti. Dört ay zindanda kalır. Asistanı </a:t>
            </a:r>
            <a:r>
              <a:rPr lang="tr-TR" dirty="0" err="1"/>
              <a:t>Cürcani</a:t>
            </a:r>
            <a:r>
              <a:rPr lang="tr-TR" dirty="0"/>
              <a:t> tarafından zindandan kaçırılır. </a:t>
            </a:r>
          </a:p>
          <a:p>
            <a:r>
              <a:rPr lang="tr-TR" dirty="0"/>
              <a:t>Son 12 yılını Ebu Cafer’in (Müslüman bilim adamı) yanında geçirdi ve bir </a:t>
            </a:r>
            <a:r>
              <a:rPr lang="tr-TR" dirty="0" err="1"/>
              <a:t>Hamedan</a:t>
            </a:r>
            <a:r>
              <a:rPr lang="tr-TR" dirty="0"/>
              <a:t> seferi sırasında şiddetli bir kolik atağına yakalandı</a:t>
            </a:r>
            <a:r>
              <a:rPr lang="tr-TR" dirty="0" smtClean="0"/>
              <a:t>, güçlükle </a:t>
            </a:r>
            <a:r>
              <a:rPr lang="tr-TR" dirty="0"/>
              <a:t>ayakta duruyordu</a:t>
            </a:r>
            <a:r>
              <a:rPr lang="tr-TR" dirty="0" smtClean="0"/>
              <a:t>. </a:t>
            </a:r>
            <a:r>
              <a:rPr lang="tr-TR" dirty="0" err="1" smtClean="0"/>
              <a:t>Hamedan’a</a:t>
            </a:r>
            <a:r>
              <a:rPr lang="tr-TR" dirty="0" smtClean="0"/>
              <a:t> </a:t>
            </a:r>
            <a:r>
              <a:rPr lang="tr-TR" dirty="0"/>
              <a:t>vardığında önerilen tedavileri uygulamadı ve kendisini kadere teslim etti.1037 Haziran ayında (Ramazan ayı döneminde) 57 yaşında öldü</a:t>
            </a:r>
            <a:r>
              <a:rPr lang="tr-TR" dirty="0" smtClean="0"/>
              <a:t>. Kabri </a:t>
            </a:r>
            <a:r>
              <a:rPr lang="tr-TR" dirty="0" err="1"/>
              <a:t>Hamedandadır</a:t>
            </a:r>
            <a:r>
              <a:rPr lang="tr-TR" dirty="0"/>
              <a:t>.</a:t>
            </a:r>
          </a:p>
          <a:p>
            <a:endParaRPr lang="en-US" dirty="0"/>
          </a:p>
        </p:txBody>
      </p:sp>
    </p:spTree>
    <p:extLst>
      <p:ext uri="{BB962C8B-B14F-4D97-AF65-F5344CB8AC3E}">
        <p14:creationId xmlns:p14="http://schemas.microsoft.com/office/powerpoint/2010/main" val="58627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C35D7-F7A2-2546-9BF2-33CA4070C8E3}"/>
              </a:ext>
            </a:extLst>
          </p:cNvPr>
          <p:cNvSpPr>
            <a:spLocks noGrp="1"/>
          </p:cNvSpPr>
          <p:nvPr>
            <p:ph type="title"/>
          </p:nvPr>
        </p:nvSpPr>
        <p:spPr/>
        <p:txBody>
          <a:bodyPr/>
          <a:lstStyle/>
          <a:p>
            <a:r>
              <a:rPr lang="en-US" err="1"/>
              <a:t>İbni</a:t>
            </a:r>
            <a:r>
              <a:rPr lang="en-US"/>
              <a:t> </a:t>
            </a:r>
            <a:r>
              <a:rPr lang="en-US" err="1"/>
              <a:t>Sina</a:t>
            </a:r>
            <a:r>
              <a:rPr lang="en-US"/>
              <a:t> </a:t>
            </a:r>
            <a:r>
              <a:rPr lang="en-US" err="1"/>
              <a:t>Haftası</a:t>
            </a:r>
            <a:endParaRPr lang="en-US"/>
          </a:p>
        </p:txBody>
      </p:sp>
      <p:sp>
        <p:nvSpPr>
          <p:cNvPr id="3" name="Content Placeholder 2">
            <a:extLst>
              <a:ext uri="{FF2B5EF4-FFF2-40B4-BE49-F238E27FC236}">
                <a16:creationId xmlns:a16="http://schemas.microsoft.com/office/drawing/2014/main" xmlns="" id="{84AE9D06-E42E-9A4F-8C7D-4D197B0E8B65}"/>
              </a:ext>
            </a:extLst>
          </p:cNvPr>
          <p:cNvSpPr>
            <a:spLocks noGrp="1"/>
          </p:cNvSpPr>
          <p:nvPr>
            <p:ph idx="1"/>
          </p:nvPr>
        </p:nvSpPr>
        <p:spPr/>
        <p:txBody>
          <a:bodyPr/>
          <a:lstStyle/>
          <a:p>
            <a:r>
              <a:rPr lang="tr-TR"/>
              <a:t>Türk Dünyası için önemli ilk 100 bilim adamı listesinin başında yer alır. 1983 yılında alınan bir kararla bu önemli bilim insanı </a:t>
            </a:r>
            <a:r>
              <a:rPr lang="tr-TR" err="1"/>
              <a:t>İbni</a:t>
            </a:r>
            <a:r>
              <a:rPr lang="tr-TR"/>
              <a:t> </a:t>
            </a:r>
            <a:r>
              <a:rPr lang="tr-TR" err="1"/>
              <a:t>Sînâ’nın</a:t>
            </a:r>
            <a:r>
              <a:rPr lang="tr-TR"/>
              <a:t> doğum gününü de içine alacak şekilde </a:t>
            </a:r>
            <a:r>
              <a:rPr lang="tr-TR" b="1"/>
              <a:t>17 Ağustos – 25 Ağustos Tarihleri arasında </a:t>
            </a:r>
            <a:r>
              <a:rPr lang="tr-TR" b="1" err="1"/>
              <a:t>İbni</a:t>
            </a:r>
            <a:r>
              <a:rPr lang="tr-TR" b="1"/>
              <a:t> </a:t>
            </a:r>
            <a:r>
              <a:rPr lang="tr-TR" b="1" err="1"/>
              <a:t>Sînâ</a:t>
            </a:r>
            <a:r>
              <a:rPr lang="tr-TR" b="1"/>
              <a:t> Haftası</a:t>
            </a:r>
            <a:r>
              <a:rPr lang="tr-TR"/>
              <a:t> her yıl kutlanmaya başlanmıştır.</a:t>
            </a:r>
          </a:p>
          <a:p>
            <a:endParaRPr lang="en-US"/>
          </a:p>
        </p:txBody>
      </p:sp>
      <p:pic>
        <p:nvPicPr>
          <p:cNvPr id="4" name="Picture 2">
            <a:extLst>
              <a:ext uri="{FF2B5EF4-FFF2-40B4-BE49-F238E27FC236}">
                <a16:creationId xmlns:a16="http://schemas.microsoft.com/office/drawing/2014/main" xmlns="" id="{2D4FEDCE-69B3-334D-A1C1-9152657DFC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6482" y="4013289"/>
            <a:ext cx="3855249" cy="201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7115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150</TotalTime>
  <Words>1060</Words>
  <Application>Microsoft Office PowerPoint</Application>
  <PresentationFormat>Özel</PresentationFormat>
  <Paragraphs>71</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Organic</vt:lpstr>
      <vt:lpstr>İBNİ SİNA</vt:lpstr>
      <vt:lpstr>İBNİ SİNA’NIN HAYATI</vt:lpstr>
      <vt:lpstr>PowerPoint Sunusu</vt:lpstr>
      <vt:lpstr>PowerPoint Sunusu</vt:lpstr>
      <vt:lpstr>PowerPoint Sunusu</vt:lpstr>
      <vt:lpstr>PowerPoint Sunusu</vt:lpstr>
      <vt:lpstr>PowerPoint Sunusu</vt:lpstr>
      <vt:lpstr>PowerPoint Sunusu</vt:lpstr>
      <vt:lpstr>İbni Sina Haftası</vt:lpstr>
      <vt:lpstr>İBNİ SİNA’NIN FELSEFE ANLAYIŞI</vt:lpstr>
      <vt:lpstr>PowerPoint Sunusu</vt:lpstr>
      <vt:lpstr>PowerPoint Sunusu</vt:lpstr>
      <vt:lpstr>PowerPoint Sunusu</vt:lpstr>
      <vt:lpstr>PowerPoint Sunusu</vt:lpstr>
      <vt:lpstr>PowerPoint Sunusu</vt:lpstr>
      <vt:lpstr>İBNİ SİNA’NIN DİĞER BİLİMLERE KATKISI</vt:lpstr>
      <vt:lpstr>Tıp</vt:lpstr>
      <vt:lpstr>PowerPoint Sunusu</vt:lpstr>
      <vt:lpstr>Fizik</vt:lpstr>
      <vt:lpstr>Astronomi</vt:lpstr>
      <vt:lpstr>Psikoloji</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İBNİ SİNA</dc:title>
  <dc:creator>Microsoft Office User</dc:creator>
  <cp:lastModifiedBy>Mukaddes</cp:lastModifiedBy>
  <cp:revision>15</cp:revision>
  <dcterms:created xsi:type="dcterms:W3CDTF">2020-11-29T22:30:03Z</dcterms:created>
  <dcterms:modified xsi:type="dcterms:W3CDTF">2020-12-11T09:24:09Z</dcterms:modified>
</cp:coreProperties>
</file>