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7" r:id="rId5"/>
    <p:sldId id="268" r:id="rId6"/>
    <p:sldId id="269" r:id="rId7"/>
    <p:sldId id="275" r:id="rId8"/>
    <p:sldId id="265" r:id="rId9"/>
    <p:sldId id="263" r:id="rId10"/>
    <p:sldId id="264" r:id="rId11"/>
    <p:sldId id="261" r:id="rId12"/>
    <p:sldId id="262" r:id="rId13"/>
    <p:sldId id="259" r:id="rId14"/>
    <p:sldId id="276" r:id="rId15"/>
    <p:sldId id="277" r:id="rId16"/>
    <p:sldId id="260" r:id="rId17"/>
    <p:sldId id="273" r:id="rId18"/>
    <p:sldId id="274" r:id="rId19"/>
    <p:sldId id="270" r:id="rId20"/>
    <p:sldId id="27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5BC3EE5-6CCA-44E0-9BA5-AD3844C0DFFA}"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C131F04-C62A-4A5D-B97A-8C4A8CFE407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C3EE5-6CCA-44E0-9BA5-AD3844C0DFFA}" type="datetimeFigureOut">
              <a:rPr lang="tr-TR" smtClean="0"/>
              <a:pPr/>
              <a:t>7.03.2021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31F04-C62A-4A5D-B97A-8C4A8CFE407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476673"/>
            <a:ext cx="8278688" cy="3123778"/>
          </a:xfrm>
        </p:spPr>
        <p:txBody>
          <a:bodyPr>
            <a:normAutofit/>
          </a:bodyPr>
          <a:lstStyle/>
          <a:p>
            <a:r>
              <a:rPr lang="tr-TR" dirty="0" smtClean="0">
                <a:latin typeface="Lucida Calligraphy" pitchFamily="66" charset="0"/>
              </a:rPr>
              <a:t/>
            </a:r>
            <a:br>
              <a:rPr lang="tr-TR" dirty="0" smtClean="0">
                <a:latin typeface="Lucida Calligraphy" pitchFamily="66" charset="0"/>
              </a:rPr>
            </a:br>
            <a:r>
              <a:rPr lang="tr-TR" dirty="0" smtClean="0">
                <a:latin typeface="Lucida Calligraphy" pitchFamily="66" charset="0"/>
              </a:rPr>
              <a:t/>
            </a:r>
            <a:br>
              <a:rPr lang="tr-TR" dirty="0" smtClean="0">
                <a:latin typeface="Lucida Calligraphy" pitchFamily="66" charset="0"/>
              </a:rPr>
            </a:br>
            <a:r>
              <a:rPr lang="tr-TR" dirty="0">
                <a:latin typeface="Lucida Calligraphy" pitchFamily="66" charset="0"/>
              </a:rPr>
              <a:t/>
            </a:r>
            <a:br>
              <a:rPr lang="tr-TR" dirty="0">
                <a:latin typeface="Lucida Calligraphy" pitchFamily="66" charset="0"/>
              </a:rPr>
            </a:br>
            <a:endParaRPr lang="tr-TR" dirty="0">
              <a:latin typeface="Lucida Calligraphy" pitchFamily="66" charset="0"/>
            </a:endParaRPr>
          </a:p>
        </p:txBody>
      </p:sp>
      <p:sp>
        <p:nvSpPr>
          <p:cNvPr id="3" name="2 Alt Başlık"/>
          <p:cNvSpPr>
            <a:spLocks noGrp="1"/>
          </p:cNvSpPr>
          <p:nvPr>
            <p:ph type="subTitle" idx="1"/>
          </p:nvPr>
        </p:nvSpPr>
        <p:spPr>
          <a:xfrm>
            <a:off x="827584" y="3717032"/>
            <a:ext cx="7416824" cy="2616696"/>
          </a:xfrm>
        </p:spPr>
        <p:txBody>
          <a:bodyPr/>
          <a:lstStyle/>
          <a:p>
            <a:r>
              <a:rPr lang="tr-TR" sz="8800" dirty="0" smtClean="0">
                <a:latin typeface="Lucida Calligraphy" pitchFamily="66" charset="0"/>
              </a:rPr>
              <a:t>ISTANBUL</a:t>
            </a:r>
            <a:endParaRPr lang="tr-TR" sz="8800" b="1" dirty="0" smtClean="0">
              <a:effectLst>
                <a:outerShdw blurRad="38100" dist="38100" dir="2700000" algn="tl">
                  <a:srgbClr val="000000">
                    <a:alpha val="43137"/>
                  </a:srgbClr>
                </a:outerShdw>
              </a:effectLst>
              <a:latin typeface="Lucida Calligraphy" pitchFamily="66" charset="0"/>
              <a:cs typeface="DilleniaUPC" pitchFamily="18" charset="-34"/>
            </a:endParaRPr>
          </a:p>
          <a:p>
            <a:r>
              <a:rPr lang="tr-TR" b="1" dirty="0" smtClean="0">
                <a:effectLst>
                  <a:outerShdw blurRad="38100" dist="38100" dir="2700000" algn="tl">
                    <a:srgbClr val="000000">
                      <a:alpha val="43137"/>
                    </a:srgbClr>
                  </a:outerShdw>
                </a:effectLst>
                <a:latin typeface="Lucida Calligraphy" pitchFamily="66" charset="0"/>
                <a:cs typeface="DilleniaUPC" pitchFamily="18" charset="-34"/>
              </a:rPr>
              <a:t>“</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Let’s</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 </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meet</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 </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where</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 </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the</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 </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continents</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 </a:t>
            </a:r>
            <a:r>
              <a:rPr lang="tr-TR" b="1" dirty="0" err="1" smtClean="0">
                <a:effectLst>
                  <a:outerShdw blurRad="38100" dist="38100" dir="2700000" algn="tl">
                    <a:srgbClr val="000000">
                      <a:alpha val="43137"/>
                    </a:srgbClr>
                  </a:outerShdw>
                </a:effectLst>
                <a:latin typeface="Lucida Calligraphy" pitchFamily="66" charset="0"/>
                <a:cs typeface="DilleniaUPC" pitchFamily="18" charset="-34"/>
              </a:rPr>
              <a:t>meet</a:t>
            </a:r>
            <a:r>
              <a:rPr lang="tr-TR" b="1" dirty="0" smtClean="0">
                <a:effectLst>
                  <a:outerShdw blurRad="38100" dist="38100" dir="2700000" algn="tl">
                    <a:srgbClr val="000000">
                      <a:alpha val="43137"/>
                    </a:srgbClr>
                  </a:outerShdw>
                </a:effectLst>
                <a:latin typeface="Lucida Calligraphy" pitchFamily="66" charset="0"/>
                <a:cs typeface="DilleniaUPC" pitchFamily="18" charset="-34"/>
              </a:rPr>
              <a:t>”</a:t>
            </a:r>
            <a:endParaRPr lang="tr-TR" b="1" dirty="0">
              <a:effectLst>
                <a:outerShdw blurRad="38100" dist="38100" dir="2700000" algn="tl">
                  <a:srgbClr val="000000">
                    <a:alpha val="43137"/>
                  </a:srgbClr>
                </a:outerShdw>
              </a:effectLst>
              <a:latin typeface="Lucida Calligraphy" pitchFamily="66" charset="0"/>
              <a:cs typeface="DilleniaUPC" pitchFamily="18" charset="-34"/>
            </a:endParaRPr>
          </a:p>
        </p:txBody>
      </p:sp>
      <p:pic>
        <p:nvPicPr>
          <p:cNvPr id="1026" name="Picture 2" descr="C:\Users\admin\Desktop\istanbul.jpg"/>
          <p:cNvPicPr>
            <a:picLocks noChangeAspect="1" noChangeArrowheads="1"/>
          </p:cNvPicPr>
          <p:nvPr/>
        </p:nvPicPr>
        <p:blipFill>
          <a:blip r:embed="rId2" cstate="print"/>
          <a:srcRect/>
          <a:stretch>
            <a:fillRect/>
          </a:stretch>
        </p:blipFill>
        <p:spPr bwMode="auto">
          <a:xfrm>
            <a:off x="2195736" y="404664"/>
            <a:ext cx="4752528" cy="31625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5842992" cy="1162050"/>
          </a:xfrm>
        </p:spPr>
        <p:txBody>
          <a:bodyPr>
            <a:noAutofit/>
          </a:bodyPr>
          <a:lstStyle/>
          <a:p>
            <a:r>
              <a:rPr lang="tr-TR" sz="4000" b="0" dirty="0" smtClean="0">
                <a:latin typeface="Algerian" pitchFamily="82" charset="0"/>
              </a:rPr>
              <a:t>Dolmabahçe </a:t>
            </a:r>
            <a:r>
              <a:rPr lang="tr-TR" sz="4000" b="0" dirty="0" err="1" smtClean="0">
                <a:latin typeface="Algerian" pitchFamily="82" charset="0"/>
              </a:rPr>
              <a:t>palace</a:t>
            </a:r>
            <a:endParaRPr lang="tr-TR" sz="4000" b="0" dirty="0">
              <a:latin typeface="Algerian" pitchFamily="82" charset="0"/>
            </a:endParaRPr>
          </a:p>
        </p:txBody>
      </p:sp>
      <p:pic>
        <p:nvPicPr>
          <p:cNvPr id="5" name="4 İçerik Yer Tutucusu" descr="dolmabahce-sarayi-1.jpg"/>
          <p:cNvPicPr>
            <a:picLocks noGrp="1" noChangeAspect="1"/>
          </p:cNvPicPr>
          <p:nvPr>
            <p:ph idx="1"/>
          </p:nvPr>
        </p:nvPicPr>
        <p:blipFill>
          <a:blip r:embed="rId2" cstate="print"/>
          <a:stretch>
            <a:fillRect/>
          </a:stretch>
        </p:blipFill>
        <p:spPr>
          <a:xfrm>
            <a:off x="611560" y="1484784"/>
            <a:ext cx="7787208" cy="3264138"/>
          </a:xfrm>
        </p:spPr>
      </p:pic>
      <p:sp>
        <p:nvSpPr>
          <p:cNvPr id="4" name="3 Metin Yer Tutucusu"/>
          <p:cNvSpPr>
            <a:spLocks noGrp="1"/>
          </p:cNvSpPr>
          <p:nvPr>
            <p:ph type="body" sz="half" idx="2"/>
          </p:nvPr>
        </p:nvSpPr>
        <p:spPr>
          <a:xfrm>
            <a:off x="395536" y="5157192"/>
            <a:ext cx="8075240" cy="1401019"/>
          </a:xfrm>
        </p:spPr>
        <p:txBody>
          <a:bodyPr>
            <a:normAutofit fontScale="92500"/>
          </a:bodyPr>
          <a:lstStyle/>
          <a:p>
            <a:r>
              <a:rPr lang="tr-TR" sz="2400" dirty="0" err="1" smtClean="0"/>
              <a:t>was</a:t>
            </a:r>
            <a:r>
              <a:rPr lang="tr-TR" sz="2400" dirty="0" smtClean="0"/>
              <a:t> an </a:t>
            </a:r>
            <a:r>
              <a:rPr lang="tr-TR" sz="2400" dirty="0" err="1" smtClean="0"/>
              <a:t>Ottoman</a:t>
            </a:r>
            <a:r>
              <a:rPr lang="tr-TR" sz="2400" dirty="0" smtClean="0"/>
              <a:t> </a:t>
            </a:r>
            <a:r>
              <a:rPr lang="tr-TR" sz="2400" dirty="0" err="1" smtClean="0"/>
              <a:t>Palace</a:t>
            </a:r>
            <a:r>
              <a:rPr lang="tr-TR" sz="2400" dirty="0" smtClean="0"/>
              <a:t>, </a:t>
            </a:r>
            <a:r>
              <a:rPr lang="tr-TR" sz="2400" dirty="0" err="1" smtClean="0"/>
              <a:t>built</a:t>
            </a:r>
            <a:r>
              <a:rPr lang="tr-TR" sz="2400" dirty="0" smtClean="0"/>
              <a:t> in 1850, </a:t>
            </a:r>
            <a:r>
              <a:rPr lang="tr-TR" sz="2400" dirty="0" err="1" smtClean="0"/>
              <a:t>located</a:t>
            </a:r>
            <a:r>
              <a:rPr lang="tr-TR" sz="2400" dirty="0" smtClean="0"/>
              <a:t> in Beşiktaş, </a:t>
            </a:r>
            <a:r>
              <a:rPr lang="tr-TR" sz="2400" dirty="0" err="1" smtClean="0"/>
              <a:t>Bosphorus</a:t>
            </a:r>
            <a:r>
              <a:rPr lang="tr-TR" sz="2400" dirty="0" smtClean="0"/>
              <a:t>. </a:t>
            </a:r>
            <a:r>
              <a:rPr lang="tr-TR" sz="2400" dirty="0" err="1" smtClean="0"/>
              <a:t>Its</a:t>
            </a:r>
            <a:r>
              <a:rPr lang="tr-TR" sz="2400" dirty="0" smtClean="0"/>
              <a:t> </a:t>
            </a:r>
            <a:r>
              <a:rPr lang="tr-TR" sz="2400" dirty="0" err="1" smtClean="0"/>
              <a:t>view</a:t>
            </a:r>
            <a:r>
              <a:rPr lang="tr-TR" sz="2400" dirty="0" smtClean="0"/>
              <a:t> is </a:t>
            </a:r>
            <a:r>
              <a:rPr lang="tr-TR" sz="2400" dirty="0" err="1" smtClean="0"/>
              <a:t>very</a:t>
            </a:r>
            <a:r>
              <a:rPr lang="tr-TR" sz="2400" dirty="0" smtClean="0"/>
              <a:t> </a:t>
            </a:r>
            <a:r>
              <a:rPr lang="tr-TR" sz="2400" dirty="0" err="1" smtClean="0"/>
              <a:t>beautiful</a:t>
            </a:r>
            <a:r>
              <a:rPr lang="tr-TR" sz="2400" dirty="0" smtClean="0"/>
              <a:t>. </a:t>
            </a:r>
          </a:p>
          <a:p>
            <a:r>
              <a:rPr lang="tr-TR" sz="2400" dirty="0" err="1" smtClean="0"/>
              <a:t>It’s</a:t>
            </a:r>
            <a:r>
              <a:rPr lang="tr-TR" sz="2400" dirty="0" smtClean="0"/>
              <a:t> </a:t>
            </a:r>
            <a:r>
              <a:rPr lang="tr-TR" sz="2400" dirty="0" err="1" smtClean="0"/>
              <a:t>also</a:t>
            </a:r>
            <a:r>
              <a:rPr lang="tr-TR" sz="2400" dirty="0" smtClean="0"/>
              <a:t> </a:t>
            </a:r>
            <a:r>
              <a:rPr lang="tr-TR" sz="2400" dirty="0" err="1" smtClean="0"/>
              <a:t>the</a:t>
            </a:r>
            <a:r>
              <a:rPr lang="tr-TR" sz="2400" dirty="0" smtClean="0"/>
              <a:t> </a:t>
            </a:r>
            <a:r>
              <a:rPr lang="tr-TR" sz="2400" dirty="0" err="1" smtClean="0"/>
              <a:t>Palace</a:t>
            </a:r>
            <a:r>
              <a:rPr lang="tr-TR" sz="2400" dirty="0" smtClean="0"/>
              <a:t> </a:t>
            </a:r>
            <a:r>
              <a:rPr lang="tr-TR" sz="2400" dirty="0" err="1" smtClean="0"/>
              <a:t>where</a:t>
            </a:r>
            <a:r>
              <a:rPr lang="tr-TR" sz="2400" dirty="0" smtClean="0"/>
              <a:t> </a:t>
            </a:r>
            <a:r>
              <a:rPr lang="tr-TR" sz="2400" dirty="0" err="1" smtClean="0"/>
              <a:t>our</a:t>
            </a:r>
            <a:r>
              <a:rPr lang="tr-TR" sz="2400" dirty="0" smtClean="0"/>
              <a:t> </a:t>
            </a:r>
            <a:r>
              <a:rPr lang="tr-TR" sz="2400" dirty="0" err="1" smtClean="0"/>
              <a:t>immortal</a:t>
            </a:r>
            <a:r>
              <a:rPr lang="tr-TR" sz="2400" dirty="0" smtClean="0"/>
              <a:t> </a:t>
            </a:r>
            <a:r>
              <a:rPr lang="tr-TR" sz="2400" dirty="0" err="1" smtClean="0"/>
              <a:t>leader</a:t>
            </a:r>
            <a:r>
              <a:rPr lang="tr-TR" sz="2400" dirty="0" smtClean="0"/>
              <a:t> Atatürk  </a:t>
            </a:r>
            <a:r>
              <a:rPr lang="tr-TR" sz="2400" dirty="0" err="1" smtClean="0"/>
              <a:t>passed</a:t>
            </a:r>
            <a:r>
              <a:rPr lang="tr-TR" sz="2400" dirty="0" smtClean="0"/>
              <a:t> </a:t>
            </a:r>
            <a:r>
              <a:rPr lang="tr-TR" sz="2400" dirty="0" err="1" smtClean="0"/>
              <a:t>away</a:t>
            </a:r>
            <a:r>
              <a:rPr lang="tr-TR" sz="2400" dirty="0" smtClean="0"/>
              <a:t>.</a:t>
            </a:r>
            <a:endParaRPr lang="tr-T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0" dirty="0" smtClean="0">
                <a:latin typeface="Algerian" pitchFamily="82" charset="0"/>
              </a:rPr>
              <a:t>GALATA TOWER</a:t>
            </a:r>
            <a:endParaRPr lang="tr-TR" sz="3600" b="0" dirty="0">
              <a:latin typeface="Algerian" pitchFamily="82" charset="0"/>
            </a:endParaRPr>
          </a:p>
        </p:txBody>
      </p:sp>
      <p:sp>
        <p:nvSpPr>
          <p:cNvPr id="4" name="3 Metin Yer Tutucusu"/>
          <p:cNvSpPr>
            <a:spLocks noGrp="1"/>
          </p:cNvSpPr>
          <p:nvPr>
            <p:ph type="body" sz="half" idx="2"/>
          </p:nvPr>
        </p:nvSpPr>
        <p:spPr/>
        <p:txBody>
          <a:bodyPr/>
          <a:lstStyle/>
          <a:p>
            <a:r>
              <a:rPr lang="en-US" sz="1800" b="1" dirty="0" smtClean="0"/>
              <a:t>-</a:t>
            </a:r>
            <a:r>
              <a:rPr lang="tr-TR" sz="1800" b="1" dirty="0" err="1" smtClean="0"/>
              <a:t>The</a:t>
            </a:r>
            <a:r>
              <a:rPr lang="tr-TR" sz="1800" b="1" dirty="0" smtClean="0"/>
              <a:t> c</a:t>
            </a:r>
            <a:r>
              <a:rPr lang="en-US" sz="1800" b="1" dirty="0" err="1" smtClean="0"/>
              <a:t>onstruction</a:t>
            </a:r>
            <a:r>
              <a:rPr lang="en-US" sz="1800" b="1" dirty="0" smtClean="0"/>
              <a:t> date of the tower is not certain. There are myths about it. It’s estimated that the tower was built at 500 AD</a:t>
            </a:r>
            <a:endParaRPr lang="tr-TR" sz="1800" b="1" dirty="0" smtClean="0"/>
          </a:p>
          <a:p>
            <a:r>
              <a:rPr lang="en-US" sz="1800" b="1" dirty="0" smtClean="0"/>
              <a:t>-It’s in the middle of the </a:t>
            </a:r>
            <a:r>
              <a:rPr lang="en-US" sz="1800" b="1" dirty="0" err="1" smtClean="0"/>
              <a:t>Taksim</a:t>
            </a:r>
            <a:r>
              <a:rPr lang="en-US" sz="1800" b="1" dirty="0" smtClean="0"/>
              <a:t> square. </a:t>
            </a:r>
            <a:endParaRPr lang="tr-TR" sz="1800" b="1" dirty="0" smtClean="0"/>
          </a:p>
          <a:p>
            <a:r>
              <a:rPr lang="en-US" sz="1800" b="1" dirty="0" smtClean="0"/>
              <a:t>-You can climb up to tower and enjoy the view.</a:t>
            </a:r>
            <a:endParaRPr lang="tr-TR" sz="1800" b="1" dirty="0" smtClean="0"/>
          </a:p>
          <a:p>
            <a:endParaRPr lang="tr-TR" dirty="0"/>
          </a:p>
        </p:txBody>
      </p:sp>
      <p:pic>
        <p:nvPicPr>
          <p:cNvPr id="5" name="Picture 1" descr="HD:Users:hd:Desktop:GALATA1.jpg"/>
          <p:cNvPicPr>
            <a:picLocks noGrp="1"/>
          </p:cNvPicPr>
          <p:nvPr>
            <p:ph idx="1"/>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55776" y="3933056"/>
            <a:ext cx="1952625" cy="2333625"/>
          </a:xfrm>
          <a:prstGeom prst="rect">
            <a:avLst/>
          </a:prstGeom>
          <a:noFill/>
          <a:ln>
            <a:noFill/>
          </a:ln>
        </p:spPr>
      </p:pic>
      <p:pic>
        <p:nvPicPr>
          <p:cNvPr id="6" name="Picture 2" descr="HD:Users:hd:Desktop:GALATA2.jpg"/>
          <p:cNvPicPr/>
          <p:nvPr/>
        </p:nvPicPr>
        <p:blipFill>
          <a:blip r:embed="rId3"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4048" y="332656"/>
            <a:ext cx="2964815" cy="3197846"/>
          </a:xfrm>
          <a:prstGeom prst="rect">
            <a:avLst/>
          </a:prstGeom>
          <a:noFill/>
          <a:ln>
            <a:noFill/>
          </a:ln>
        </p:spPr>
      </p:pic>
      <p:sp>
        <p:nvSpPr>
          <p:cNvPr id="7" name="3 Metin Yer Tutucusu"/>
          <p:cNvSpPr txBox="1">
            <a:spLocks/>
          </p:cNvSpPr>
          <p:nvPr/>
        </p:nvSpPr>
        <p:spPr>
          <a:xfrm>
            <a:off x="4932040" y="3501008"/>
            <a:ext cx="3672408" cy="277423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There is a rumor about Maiden’s Tower and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Galata</a:t>
            </a:r>
            <a:r>
              <a:rPr kumimoji="0" lang="en-US" b="1" i="0" u="none" strike="noStrike" kern="1200" cap="none" spc="0" normalizeH="0" baseline="0" noProof="0" dirty="0" smtClean="0">
                <a:ln>
                  <a:noFill/>
                </a:ln>
                <a:solidFill>
                  <a:schemeClr val="tx1"/>
                </a:solidFill>
                <a:effectLst/>
                <a:uLnTx/>
                <a:uFillTx/>
                <a:latin typeface="+mn-lt"/>
                <a:ea typeface="+mn-ea"/>
                <a:cs typeface="+mn-cs"/>
              </a:rPr>
              <a:t> tower. </a:t>
            </a:r>
            <a:endParaRPr kumimoji="0" lang="tr-TR"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Rumor is that Maiden’s Tower and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Galata</a:t>
            </a:r>
            <a:r>
              <a:rPr kumimoji="0" lang="en-US" b="1" i="0" u="none" strike="noStrike" kern="1200" cap="none" spc="0" normalizeH="0" baseline="0" noProof="0" dirty="0" smtClean="0">
                <a:ln>
                  <a:noFill/>
                </a:ln>
                <a:solidFill>
                  <a:schemeClr val="tx1"/>
                </a:solidFill>
                <a:effectLst/>
                <a:uLnTx/>
                <a:uFillTx/>
                <a:latin typeface="+mn-lt"/>
                <a:ea typeface="+mn-ea"/>
                <a:cs typeface="+mn-cs"/>
              </a:rPr>
              <a:t> Tower </a:t>
            </a:r>
            <a:r>
              <a:rPr kumimoji="0" lang="tr-TR" b="1" i="0" u="none" strike="noStrike" kern="1200" cap="none" spc="0" normalizeH="0" baseline="0" noProof="0" dirty="0" err="1" smtClean="0">
                <a:ln>
                  <a:noFill/>
                </a:ln>
                <a:solidFill>
                  <a:schemeClr val="tx1"/>
                </a:solidFill>
                <a:effectLst/>
                <a:uLnTx/>
                <a:uFillTx/>
                <a:latin typeface="+mn-lt"/>
                <a:ea typeface="+mn-ea"/>
                <a:cs typeface="+mn-cs"/>
              </a:rPr>
              <a:t>are</a:t>
            </a:r>
            <a:r>
              <a:rPr kumimoji="0" lang="tr-TR"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in love with each other</a:t>
            </a:r>
            <a:r>
              <a:rPr kumimoji="0" lang="tr-TR" b="1" i="0" u="none" strike="noStrike" kern="1200" cap="none" spc="0" normalizeH="0" baseline="0" noProof="0" dirty="0" smtClean="0">
                <a:ln>
                  <a:noFill/>
                </a:ln>
                <a:solidFill>
                  <a:schemeClr val="tx1"/>
                </a:solidFill>
                <a:effectLst/>
                <a:uLnTx/>
                <a:uFillTx/>
                <a:latin typeface="+mn-lt"/>
                <a:ea typeface="+mn-ea"/>
                <a:cs typeface="+mn-cs"/>
              </a:rPr>
              <a:t>.</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endParaRPr kumimoji="0" lang="tr-TR"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b="1" dirty="0" err="1" smtClean="0"/>
              <a:t>However</a:t>
            </a:r>
            <a:r>
              <a:rPr lang="tr-TR" b="1" dirty="0" smtClean="0"/>
              <a:t> </a:t>
            </a:r>
            <a:r>
              <a:rPr kumimoji="0" lang="en-US" b="1" i="0" u="none" strike="noStrike" kern="1200" cap="none" spc="0" normalizeH="0" baseline="0" noProof="0" dirty="0" smtClean="0">
                <a:ln>
                  <a:noFill/>
                </a:ln>
                <a:solidFill>
                  <a:schemeClr val="tx1"/>
                </a:solidFill>
                <a:effectLst/>
                <a:uLnTx/>
                <a:uFillTx/>
                <a:latin typeface="+mn-lt"/>
                <a:ea typeface="+mn-ea"/>
                <a:cs typeface="+mn-cs"/>
              </a:rPr>
              <a:t>they can not </a:t>
            </a:r>
            <a:r>
              <a:rPr kumimoji="0" lang="tr-TR" b="1" i="0" u="none" strike="noStrike" kern="1200" cap="none" spc="0" normalizeH="0" baseline="0" noProof="0" dirty="0" err="1" smtClean="0">
                <a:ln>
                  <a:noFill/>
                </a:ln>
                <a:solidFill>
                  <a:schemeClr val="tx1"/>
                </a:solidFill>
                <a:effectLst/>
                <a:uLnTx/>
                <a:uFillTx/>
                <a:latin typeface="+mn-lt"/>
                <a:ea typeface="+mn-ea"/>
                <a:cs typeface="+mn-cs"/>
              </a:rPr>
              <a:t>come</a:t>
            </a:r>
            <a:r>
              <a:rPr kumimoji="0" lang="en-US" b="1" i="0" u="none" strike="noStrike" kern="1200" cap="none" spc="0" normalizeH="0" baseline="0" noProof="0" dirty="0" smtClean="0">
                <a:ln>
                  <a:noFill/>
                </a:ln>
                <a:solidFill>
                  <a:schemeClr val="tx1"/>
                </a:solidFill>
                <a:effectLst/>
                <a:uLnTx/>
                <a:uFillTx/>
                <a:latin typeface="+mn-lt"/>
                <a:ea typeface="+mn-ea"/>
                <a:cs typeface="+mn-cs"/>
              </a:rPr>
              <a:t> together because of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Bosphorus</a:t>
            </a:r>
            <a:r>
              <a:rPr kumimoji="0" lang="en-US" b="1" i="0" u="none" strike="noStrike" kern="1200" cap="none" spc="0" normalizeH="0" baseline="0" noProof="0" dirty="0" smtClean="0">
                <a:ln>
                  <a:noFill/>
                </a:ln>
                <a:solidFill>
                  <a:schemeClr val="tx1"/>
                </a:solidFill>
                <a:effectLst/>
                <a:uLnTx/>
                <a:uFillTx/>
                <a:latin typeface="+mn-lt"/>
                <a:ea typeface="+mn-ea"/>
                <a:cs typeface="+mn-cs"/>
              </a:rPr>
              <a:t>.</a:t>
            </a:r>
            <a:endParaRPr kumimoji="0" lang="tr-TR"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4474840" cy="1162050"/>
          </a:xfrm>
        </p:spPr>
        <p:txBody>
          <a:bodyPr>
            <a:noAutofit/>
          </a:bodyPr>
          <a:lstStyle/>
          <a:p>
            <a:r>
              <a:rPr lang="tr-TR" sz="4000" b="0" dirty="0" err="1" smtClean="0">
                <a:latin typeface="Algerian" pitchFamily="82" charset="0"/>
              </a:rPr>
              <a:t>Maıden’s</a:t>
            </a:r>
            <a:r>
              <a:rPr lang="tr-TR" sz="4000" b="0" dirty="0" smtClean="0">
                <a:latin typeface="Algerian" pitchFamily="82" charset="0"/>
              </a:rPr>
              <a:t> </a:t>
            </a:r>
            <a:r>
              <a:rPr lang="tr-TR" sz="4000" b="0" dirty="0" err="1" smtClean="0">
                <a:latin typeface="Algerian" pitchFamily="82" charset="0"/>
              </a:rPr>
              <a:t>tower</a:t>
            </a:r>
            <a:endParaRPr lang="tr-TR" sz="4000" b="0" dirty="0">
              <a:latin typeface="Algerian" pitchFamily="82" charset="0"/>
            </a:endParaRPr>
          </a:p>
        </p:txBody>
      </p:sp>
      <p:sp>
        <p:nvSpPr>
          <p:cNvPr id="4" name="3 Metin Yer Tutucusu"/>
          <p:cNvSpPr>
            <a:spLocks noGrp="1"/>
          </p:cNvSpPr>
          <p:nvPr>
            <p:ph type="body" sz="half" idx="2"/>
          </p:nvPr>
        </p:nvSpPr>
        <p:spPr>
          <a:xfrm>
            <a:off x="457200" y="1435101"/>
            <a:ext cx="4978896" cy="2209923"/>
          </a:xfrm>
        </p:spPr>
        <p:txBody>
          <a:bodyPr>
            <a:normAutofit lnSpcReduction="10000"/>
          </a:bodyPr>
          <a:lstStyle/>
          <a:p>
            <a:r>
              <a:rPr lang="en-US" sz="1800" dirty="0" smtClean="0"/>
              <a:t> -In the middle of the </a:t>
            </a:r>
            <a:r>
              <a:rPr lang="en-US" sz="1800" dirty="0" err="1" smtClean="0"/>
              <a:t>Bosphorus</a:t>
            </a:r>
            <a:r>
              <a:rPr lang="en-US" sz="1800" dirty="0" smtClean="0"/>
              <a:t>. </a:t>
            </a:r>
            <a:endParaRPr lang="tr-TR" sz="1800" dirty="0" smtClean="0"/>
          </a:p>
          <a:p>
            <a:r>
              <a:rPr lang="en-US" sz="1800" dirty="0" smtClean="0"/>
              <a:t> -Dating back to 2500 years.</a:t>
            </a:r>
            <a:endParaRPr lang="tr-TR" sz="1800" dirty="0" smtClean="0"/>
          </a:p>
          <a:p>
            <a:r>
              <a:rPr lang="en-US" sz="1800" dirty="0" smtClean="0"/>
              <a:t> -Why the tower was built for is unknown.</a:t>
            </a:r>
            <a:endParaRPr lang="tr-TR" sz="1800" dirty="0" smtClean="0"/>
          </a:p>
          <a:p>
            <a:r>
              <a:rPr lang="en-US" sz="1800" dirty="0" smtClean="0"/>
              <a:t> -Roman and Byzantine use</a:t>
            </a:r>
            <a:r>
              <a:rPr lang="tr-TR" sz="1800" dirty="0" smtClean="0"/>
              <a:t>d</a:t>
            </a:r>
            <a:r>
              <a:rPr lang="en-US" sz="1800" dirty="0" smtClean="0"/>
              <a:t> this to block</a:t>
            </a:r>
            <a:r>
              <a:rPr lang="tr-TR" sz="1800" dirty="0" smtClean="0"/>
              <a:t> </a:t>
            </a:r>
            <a:r>
              <a:rPr lang="tr-TR" sz="1800" dirty="0" err="1" smtClean="0"/>
              <a:t>the</a:t>
            </a:r>
            <a:r>
              <a:rPr lang="en-US" sz="1800" dirty="0" smtClean="0"/>
              <a:t> </a:t>
            </a:r>
            <a:r>
              <a:rPr lang="en-US" sz="1800" dirty="0" err="1" smtClean="0"/>
              <a:t>enterance</a:t>
            </a:r>
            <a:r>
              <a:rPr lang="en-US" sz="1800" dirty="0" smtClean="0"/>
              <a:t> of enemy boats.</a:t>
            </a:r>
            <a:endParaRPr lang="tr-TR" sz="1800" dirty="0" smtClean="0"/>
          </a:p>
          <a:p>
            <a:pPr lvl="0"/>
            <a:r>
              <a:rPr lang="en-US" sz="1800" dirty="0" smtClean="0"/>
              <a:t>-During </a:t>
            </a:r>
            <a:r>
              <a:rPr lang="tr-TR" sz="1800" dirty="0" err="1" smtClean="0"/>
              <a:t>the</a:t>
            </a:r>
            <a:r>
              <a:rPr lang="tr-TR" sz="1800" dirty="0" smtClean="0"/>
              <a:t> </a:t>
            </a:r>
            <a:r>
              <a:rPr lang="en-US" sz="1800" dirty="0" smtClean="0"/>
              <a:t>Ottoman Empire</a:t>
            </a:r>
            <a:r>
              <a:rPr lang="tr-TR" sz="1800" dirty="0" smtClean="0"/>
              <a:t>,</a:t>
            </a:r>
            <a:r>
              <a:rPr lang="en-US" sz="1800" dirty="0" smtClean="0"/>
              <a:t> the tower was used as a manifestation more than a defense tower.</a:t>
            </a:r>
            <a:endParaRPr lang="tr-TR" sz="1800" dirty="0" smtClean="0"/>
          </a:p>
          <a:p>
            <a:endParaRPr lang="tr-TR" b="1" dirty="0" smtClean="0"/>
          </a:p>
          <a:p>
            <a:endParaRPr lang="tr-TR" dirty="0"/>
          </a:p>
        </p:txBody>
      </p:sp>
      <p:pic>
        <p:nvPicPr>
          <p:cNvPr id="5" name="Picture 4" descr="HD:Users:hd:Desktop:kız kulesi 1.jpg"/>
          <p:cNvPicPr>
            <a:picLocks noGrp="1"/>
          </p:cNvPicPr>
          <p:nvPr>
            <p:ph idx="1"/>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1520" y="3861048"/>
            <a:ext cx="5111750" cy="2726267"/>
          </a:xfrm>
          <a:prstGeom prst="rect">
            <a:avLst/>
          </a:prstGeom>
          <a:noFill/>
          <a:ln>
            <a:noFill/>
          </a:ln>
        </p:spPr>
      </p:pic>
      <p:pic>
        <p:nvPicPr>
          <p:cNvPr id="6" name="Picture 5" descr="HD:Users:hd:Desktop:kız kulesi2.jpg"/>
          <p:cNvPicPr/>
          <p:nvPr/>
        </p:nvPicPr>
        <p:blipFill>
          <a:blip r:embed="rId3"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96136" y="764704"/>
            <a:ext cx="3086100" cy="2304256"/>
          </a:xfrm>
          <a:prstGeom prst="rect">
            <a:avLst/>
          </a:prstGeom>
          <a:noFill/>
          <a:ln>
            <a:noFill/>
          </a:ln>
        </p:spPr>
      </p:pic>
      <p:sp>
        <p:nvSpPr>
          <p:cNvPr id="7" name="3 Metin Yer Tutucusu"/>
          <p:cNvSpPr txBox="1">
            <a:spLocks/>
          </p:cNvSpPr>
          <p:nvPr/>
        </p:nvSpPr>
        <p:spPr>
          <a:xfrm>
            <a:off x="6300192" y="3501008"/>
            <a:ext cx="2242592" cy="3068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Dikdörtgen"/>
          <p:cNvSpPr/>
          <p:nvPr/>
        </p:nvSpPr>
        <p:spPr>
          <a:xfrm>
            <a:off x="5724128" y="3573016"/>
            <a:ext cx="3131840" cy="2862322"/>
          </a:xfrm>
          <a:prstGeom prst="rect">
            <a:avLst/>
          </a:prstGeom>
        </p:spPr>
        <p:txBody>
          <a:bodyPr wrap="square">
            <a:spAutoFit/>
          </a:bodyPr>
          <a:lstStyle/>
          <a:p>
            <a:r>
              <a:rPr lang="en-US" dirty="0" smtClean="0"/>
              <a:t>The name comes from a legend: the Byzantine emperor heard a prophecy telling him that his beloved daughter would die at the age of 18 by a snake. So he decided to put her in this </a:t>
            </a:r>
            <a:r>
              <a:rPr lang="en-US" b="1" dirty="0" smtClean="0"/>
              <a:t>tower</a:t>
            </a:r>
            <a:r>
              <a:rPr lang="en-US" dirty="0" smtClean="0"/>
              <a:t> built on a rock on the </a:t>
            </a:r>
            <a:r>
              <a:rPr lang="en-US" dirty="0" err="1" smtClean="0"/>
              <a:t>Bosphorus</a:t>
            </a:r>
            <a:r>
              <a:rPr lang="en-US" dirty="0" smtClean="0"/>
              <a:t> isolated from the land thus no snake could kill her.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4248472" cy="1787798"/>
          </a:xfrm>
        </p:spPr>
        <p:txBody>
          <a:bodyPr>
            <a:noAutofit/>
          </a:bodyPr>
          <a:lstStyle/>
          <a:p>
            <a:r>
              <a:rPr lang="tr-TR" sz="4000" b="0" dirty="0" smtClean="0">
                <a:latin typeface="Algerian" pitchFamily="82" charset="0"/>
              </a:rPr>
              <a:t>Sümela</a:t>
            </a:r>
            <a:br>
              <a:rPr lang="tr-TR" sz="4000" b="0" dirty="0" smtClean="0">
                <a:latin typeface="Algerian" pitchFamily="82" charset="0"/>
              </a:rPr>
            </a:br>
            <a:r>
              <a:rPr lang="tr-TR" sz="4000" b="0" dirty="0" smtClean="0">
                <a:latin typeface="Algerian" pitchFamily="82" charset="0"/>
              </a:rPr>
              <a:t> </a:t>
            </a:r>
            <a:r>
              <a:rPr lang="tr-TR" sz="4000" b="0" dirty="0" err="1" smtClean="0">
                <a:latin typeface="Algerian" pitchFamily="82" charset="0"/>
              </a:rPr>
              <a:t>Monastary</a:t>
            </a:r>
            <a:endParaRPr lang="tr-TR" sz="4000" b="0" dirty="0">
              <a:latin typeface="Algerian" pitchFamily="82" charset="0"/>
            </a:endParaRPr>
          </a:p>
        </p:txBody>
      </p:sp>
      <p:sp>
        <p:nvSpPr>
          <p:cNvPr id="4" name="3 Metin Yer Tutucusu"/>
          <p:cNvSpPr>
            <a:spLocks noGrp="1"/>
          </p:cNvSpPr>
          <p:nvPr>
            <p:ph type="body" sz="half" idx="2"/>
          </p:nvPr>
        </p:nvSpPr>
        <p:spPr>
          <a:xfrm>
            <a:off x="467544" y="3140968"/>
            <a:ext cx="3008313" cy="2990255"/>
          </a:xfrm>
        </p:spPr>
        <p:txBody>
          <a:bodyPr/>
          <a:lstStyle/>
          <a:p>
            <a:r>
              <a:rPr lang="tr-TR" sz="2000" dirty="0" err="1" smtClean="0"/>
              <a:t>It’s</a:t>
            </a:r>
            <a:r>
              <a:rPr lang="tr-TR" sz="2000" dirty="0" smtClean="0"/>
              <a:t> on </a:t>
            </a:r>
            <a:r>
              <a:rPr lang="tr-TR" sz="2000" dirty="0" err="1" smtClean="0"/>
              <a:t>the</a:t>
            </a:r>
            <a:r>
              <a:rPr lang="tr-TR" sz="2000" dirty="0" smtClean="0"/>
              <a:t> UNESCO </a:t>
            </a:r>
            <a:r>
              <a:rPr lang="tr-TR" sz="2000" dirty="0" err="1" smtClean="0"/>
              <a:t>World</a:t>
            </a:r>
            <a:r>
              <a:rPr lang="tr-TR" sz="2000" dirty="0" smtClean="0"/>
              <a:t> </a:t>
            </a:r>
            <a:r>
              <a:rPr lang="tr-TR" sz="2000" dirty="0" err="1" smtClean="0"/>
              <a:t>Cultural</a:t>
            </a:r>
            <a:r>
              <a:rPr lang="tr-TR" sz="2000" dirty="0" smtClean="0"/>
              <a:t> </a:t>
            </a:r>
            <a:r>
              <a:rPr lang="tr-TR" sz="2000" dirty="0" err="1" smtClean="0"/>
              <a:t>Heritage</a:t>
            </a:r>
            <a:r>
              <a:rPr lang="tr-TR" sz="2000" dirty="0" smtClean="0"/>
              <a:t> </a:t>
            </a:r>
            <a:r>
              <a:rPr lang="tr-TR" sz="2000" dirty="0" err="1" smtClean="0"/>
              <a:t>List</a:t>
            </a:r>
            <a:r>
              <a:rPr lang="tr-TR" sz="2000" dirty="0" smtClean="0"/>
              <a:t>. </a:t>
            </a:r>
            <a:r>
              <a:rPr lang="tr-TR" sz="2000" dirty="0" err="1" smtClean="0"/>
              <a:t>It’s</a:t>
            </a:r>
            <a:r>
              <a:rPr lang="tr-TR" sz="2000" dirty="0" smtClean="0"/>
              <a:t> </a:t>
            </a:r>
            <a:r>
              <a:rPr lang="tr-TR" sz="2000" dirty="0" err="1" smtClean="0"/>
              <a:t>located</a:t>
            </a:r>
            <a:r>
              <a:rPr lang="tr-TR" sz="2000" dirty="0" smtClean="0"/>
              <a:t> in </a:t>
            </a:r>
            <a:r>
              <a:rPr lang="tr-TR" sz="2000" dirty="0" err="1" smtClean="0"/>
              <a:t>Black</a:t>
            </a:r>
            <a:r>
              <a:rPr lang="tr-TR" sz="2000" dirty="0" smtClean="0"/>
              <a:t> </a:t>
            </a:r>
            <a:r>
              <a:rPr lang="tr-TR" sz="2000" dirty="0" err="1" smtClean="0"/>
              <a:t>Sea</a:t>
            </a:r>
            <a:r>
              <a:rPr lang="tr-TR" sz="2000" dirty="0" smtClean="0"/>
              <a:t> </a:t>
            </a:r>
            <a:r>
              <a:rPr lang="tr-TR" sz="2000" dirty="0" err="1" smtClean="0"/>
              <a:t>Region</a:t>
            </a:r>
            <a:r>
              <a:rPr lang="tr-TR" sz="2000" dirty="0" smtClean="0"/>
              <a:t> in </a:t>
            </a:r>
            <a:r>
              <a:rPr lang="tr-TR" sz="2000" dirty="0" err="1" smtClean="0"/>
              <a:t>the</a:t>
            </a:r>
            <a:r>
              <a:rPr lang="tr-TR" sz="2000" dirty="0" smtClean="0"/>
              <a:t> </a:t>
            </a:r>
            <a:r>
              <a:rPr lang="tr-TR" sz="2000" dirty="0" err="1" smtClean="0"/>
              <a:t>Northeast</a:t>
            </a:r>
            <a:r>
              <a:rPr lang="tr-TR" sz="2000" dirty="0" smtClean="0"/>
              <a:t> of </a:t>
            </a:r>
            <a:r>
              <a:rPr lang="tr-TR" sz="2000" dirty="0" err="1" smtClean="0"/>
              <a:t>Turkey</a:t>
            </a:r>
            <a:r>
              <a:rPr lang="tr-TR" sz="2000" dirty="0" smtClean="0"/>
              <a:t>. </a:t>
            </a:r>
            <a:r>
              <a:rPr lang="tr-TR" sz="2000" dirty="0" err="1" smtClean="0"/>
              <a:t>It</a:t>
            </a:r>
            <a:r>
              <a:rPr lang="tr-TR" sz="2000" dirty="0" smtClean="0"/>
              <a:t> </a:t>
            </a:r>
            <a:r>
              <a:rPr lang="tr-TR" sz="2000" dirty="0" err="1" smtClean="0"/>
              <a:t>was</a:t>
            </a:r>
            <a:r>
              <a:rPr lang="tr-TR" sz="2000" dirty="0" smtClean="0"/>
              <a:t> </a:t>
            </a:r>
            <a:r>
              <a:rPr lang="tr-TR" sz="2000" dirty="0" err="1" smtClean="0"/>
              <a:t>built</a:t>
            </a:r>
            <a:r>
              <a:rPr lang="tr-TR" sz="2000" dirty="0" smtClean="0"/>
              <a:t> </a:t>
            </a:r>
            <a:r>
              <a:rPr lang="tr-TR" sz="2000" dirty="0" err="1" smtClean="0"/>
              <a:t>by</a:t>
            </a:r>
            <a:r>
              <a:rPr lang="tr-TR" sz="2000" dirty="0" smtClean="0"/>
              <a:t> </a:t>
            </a:r>
            <a:r>
              <a:rPr lang="tr-TR" sz="2000" dirty="0" err="1" smtClean="0"/>
              <a:t>carving</a:t>
            </a:r>
            <a:r>
              <a:rPr lang="tr-TR" sz="2000" dirty="0" smtClean="0"/>
              <a:t> </a:t>
            </a:r>
            <a:r>
              <a:rPr lang="tr-TR" sz="2000" dirty="0" err="1" smtClean="0"/>
              <a:t>the</a:t>
            </a:r>
            <a:r>
              <a:rPr lang="tr-TR" sz="2000" dirty="0" smtClean="0"/>
              <a:t> </a:t>
            </a:r>
            <a:r>
              <a:rPr lang="tr-TR" sz="2000" dirty="0" err="1" smtClean="0"/>
              <a:t>rocks</a:t>
            </a:r>
            <a:r>
              <a:rPr lang="tr-TR" sz="2000" dirty="0" smtClean="0"/>
              <a:t>. </a:t>
            </a:r>
            <a:r>
              <a:rPr lang="tr-TR" sz="2000" dirty="0" err="1" smtClean="0"/>
              <a:t>It</a:t>
            </a:r>
            <a:r>
              <a:rPr lang="tr-TR" sz="2000" dirty="0" smtClean="0"/>
              <a:t> </a:t>
            </a:r>
            <a:r>
              <a:rPr lang="tr-TR" sz="2000" dirty="0" err="1" smtClean="0"/>
              <a:t>was</a:t>
            </a:r>
            <a:r>
              <a:rPr lang="tr-TR" sz="2000" dirty="0" smtClean="0"/>
              <a:t> </a:t>
            </a:r>
            <a:r>
              <a:rPr lang="tr-TR" sz="2000" dirty="0" err="1" smtClean="0"/>
              <a:t>built</a:t>
            </a:r>
            <a:r>
              <a:rPr lang="tr-TR" sz="2000" dirty="0" smtClean="0"/>
              <a:t> on </a:t>
            </a:r>
            <a:r>
              <a:rPr lang="tr-TR" sz="2000" dirty="0" err="1" smtClean="0"/>
              <a:t>the</a:t>
            </a:r>
            <a:r>
              <a:rPr lang="tr-TR" sz="2000" dirty="0" smtClean="0"/>
              <a:t> name of </a:t>
            </a:r>
            <a:r>
              <a:rPr lang="tr-TR" sz="2000" dirty="0" err="1" smtClean="0"/>
              <a:t>Virgin</a:t>
            </a:r>
            <a:r>
              <a:rPr lang="tr-TR" sz="2000" dirty="0" smtClean="0"/>
              <a:t> </a:t>
            </a:r>
            <a:r>
              <a:rPr lang="tr-TR" sz="2000" dirty="0" err="1" smtClean="0"/>
              <a:t>Mary</a:t>
            </a:r>
            <a:r>
              <a:rPr lang="tr-TR" sz="2000" dirty="0" smtClean="0"/>
              <a:t> </a:t>
            </a:r>
            <a:r>
              <a:rPr lang="tr-TR" sz="2000" dirty="0" err="1" smtClean="0"/>
              <a:t>by</a:t>
            </a:r>
            <a:r>
              <a:rPr lang="tr-TR" sz="2000" dirty="0" smtClean="0"/>
              <a:t> </a:t>
            </a:r>
            <a:r>
              <a:rPr lang="tr-TR" sz="2000" dirty="0" err="1" smtClean="0"/>
              <a:t>Byzantines</a:t>
            </a:r>
            <a:r>
              <a:rPr lang="tr-TR" sz="2000" dirty="0" smtClean="0"/>
              <a:t>.</a:t>
            </a:r>
          </a:p>
          <a:p>
            <a:endParaRPr lang="tr-TR" dirty="0"/>
          </a:p>
        </p:txBody>
      </p:sp>
      <p:pic>
        <p:nvPicPr>
          <p:cNvPr id="5" name="0 Resim" descr="Sümela-Manastırı.jpg"/>
          <p:cNvPicPr>
            <a:picLocks noGrp="1"/>
          </p:cNvPicPr>
          <p:nvPr>
            <p:ph idx="1"/>
          </p:nvPr>
        </p:nvPicPr>
        <p:blipFill>
          <a:blip r:embed="rId2" cstate="print"/>
          <a:stretch>
            <a:fillRect/>
          </a:stretch>
        </p:blipFill>
        <p:spPr>
          <a:xfrm>
            <a:off x="3563888" y="2132856"/>
            <a:ext cx="5111750" cy="35654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4464496" cy="1916832"/>
          </a:xfrm>
        </p:spPr>
        <p:txBody>
          <a:bodyPr>
            <a:noAutofit/>
          </a:bodyPr>
          <a:lstStyle/>
          <a:p>
            <a:r>
              <a:rPr lang="tr-TR" sz="4000" b="0" dirty="0" smtClean="0">
                <a:latin typeface="Algerian" pitchFamily="82" charset="0"/>
              </a:rPr>
              <a:t>Pamukkale </a:t>
            </a:r>
            <a:r>
              <a:rPr lang="tr-TR" sz="4000" b="0" dirty="0" err="1" smtClean="0">
                <a:latin typeface="Algerian" pitchFamily="82" charset="0"/>
              </a:rPr>
              <a:t>travertınes</a:t>
            </a:r>
            <a:endParaRPr lang="tr-TR" sz="4000" b="0" dirty="0">
              <a:latin typeface="Algerian" pitchFamily="82" charset="0"/>
            </a:endParaRPr>
          </a:p>
        </p:txBody>
      </p:sp>
      <p:sp>
        <p:nvSpPr>
          <p:cNvPr id="4" name="3 Metin Yer Tutucusu"/>
          <p:cNvSpPr>
            <a:spLocks noGrp="1"/>
          </p:cNvSpPr>
          <p:nvPr>
            <p:ph type="body" sz="half" idx="2"/>
          </p:nvPr>
        </p:nvSpPr>
        <p:spPr>
          <a:xfrm>
            <a:off x="827584" y="3429000"/>
            <a:ext cx="7488832" cy="2880320"/>
          </a:xfrm>
        </p:spPr>
        <p:txBody>
          <a:bodyPr>
            <a:normAutofit/>
          </a:bodyPr>
          <a:lstStyle/>
          <a:p>
            <a:r>
              <a:rPr lang="tr-TR" sz="2000" dirty="0" smtClean="0"/>
              <a:t> </a:t>
            </a:r>
            <a:r>
              <a:rPr lang="tr-TR" sz="2400" dirty="0" err="1" smtClean="0"/>
              <a:t>These</a:t>
            </a:r>
            <a:r>
              <a:rPr lang="tr-TR" sz="2400" dirty="0" smtClean="0"/>
              <a:t> </a:t>
            </a:r>
            <a:r>
              <a:rPr lang="tr-TR" sz="2400" dirty="0" err="1" smtClean="0"/>
              <a:t>travertines</a:t>
            </a:r>
            <a:r>
              <a:rPr lang="tr-TR" sz="2400" dirty="0" smtClean="0"/>
              <a:t> </a:t>
            </a:r>
            <a:r>
              <a:rPr lang="tr-TR" sz="2400" dirty="0" err="1" smtClean="0"/>
              <a:t>looks</a:t>
            </a:r>
            <a:r>
              <a:rPr lang="tr-TR" sz="2400" dirty="0" smtClean="0"/>
              <a:t> </a:t>
            </a:r>
            <a:r>
              <a:rPr lang="tr-TR" sz="2400" dirty="0" err="1" smtClean="0"/>
              <a:t>like</a:t>
            </a:r>
            <a:r>
              <a:rPr lang="tr-TR" sz="2400" dirty="0" smtClean="0"/>
              <a:t> </a:t>
            </a:r>
            <a:r>
              <a:rPr lang="tr-TR" sz="2400" dirty="0" err="1" smtClean="0"/>
              <a:t>snow</a:t>
            </a:r>
            <a:r>
              <a:rPr lang="tr-TR" sz="2400" dirty="0" smtClean="0"/>
              <a:t> </a:t>
            </a:r>
            <a:r>
              <a:rPr lang="tr-TR" sz="2400" dirty="0" err="1" smtClean="0"/>
              <a:t>and</a:t>
            </a:r>
            <a:r>
              <a:rPr lang="tr-TR" sz="2400" dirty="0" smtClean="0"/>
              <a:t> </a:t>
            </a:r>
            <a:r>
              <a:rPr lang="tr-TR" sz="2400" dirty="0" err="1" smtClean="0"/>
              <a:t>cold</a:t>
            </a:r>
            <a:r>
              <a:rPr lang="tr-TR" sz="2400" dirty="0" smtClean="0"/>
              <a:t>. But </a:t>
            </a:r>
            <a:r>
              <a:rPr lang="tr-TR" sz="2400" dirty="0" err="1" smtClean="0"/>
              <a:t>they</a:t>
            </a:r>
            <a:r>
              <a:rPr lang="tr-TR" sz="2400" dirty="0" smtClean="0"/>
              <a:t> </a:t>
            </a:r>
            <a:r>
              <a:rPr lang="tr-TR" sz="2400" dirty="0" err="1" smtClean="0"/>
              <a:t>are</a:t>
            </a:r>
            <a:r>
              <a:rPr lang="tr-TR" sz="2400" dirty="0" smtClean="0"/>
              <a:t> not </a:t>
            </a:r>
            <a:r>
              <a:rPr lang="tr-TR" sz="2400" dirty="0" err="1" smtClean="0"/>
              <a:t>cold</a:t>
            </a:r>
            <a:r>
              <a:rPr lang="tr-TR" sz="2400" dirty="0" smtClean="0"/>
              <a:t>. </a:t>
            </a:r>
            <a:r>
              <a:rPr lang="tr-TR" sz="2400" dirty="0" err="1" smtClean="0"/>
              <a:t>People</a:t>
            </a:r>
            <a:r>
              <a:rPr lang="tr-TR" sz="2400" dirty="0" smtClean="0"/>
              <a:t> can </a:t>
            </a:r>
            <a:r>
              <a:rPr lang="tr-TR" sz="2400" dirty="0" err="1" smtClean="0"/>
              <a:t>get</a:t>
            </a:r>
            <a:r>
              <a:rPr lang="tr-TR" sz="2400" dirty="0" smtClean="0"/>
              <a:t> </a:t>
            </a:r>
            <a:r>
              <a:rPr lang="tr-TR" sz="2400" dirty="0" err="1" smtClean="0"/>
              <a:t>into</a:t>
            </a:r>
            <a:r>
              <a:rPr lang="tr-TR" sz="2400" dirty="0" smtClean="0"/>
              <a:t> </a:t>
            </a:r>
            <a:r>
              <a:rPr lang="tr-TR" sz="2400" dirty="0" err="1" smtClean="0"/>
              <a:t>the</a:t>
            </a:r>
            <a:r>
              <a:rPr lang="tr-TR" sz="2400" dirty="0" smtClean="0"/>
              <a:t> </a:t>
            </a:r>
            <a:r>
              <a:rPr lang="tr-TR" sz="2400" dirty="0" err="1" smtClean="0"/>
              <a:t>travertines</a:t>
            </a:r>
            <a:r>
              <a:rPr lang="tr-TR" sz="2400" dirty="0" smtClean="0"/>
              <a:t>. </a:t>
            </a:r>
            <a:r>
              <a:rPr lang="tr-TR" sz="2400" dirty="0" err="1" smtClean="0"/>
              <a:t>The</a:t>
            </a:r>
            <a:r>
              <a:rPr lang="tr-TR" sz="2400" dirty="0" smtClean="0"/>
              <a:t> </a:t>
            </a:r>
            <a:r>
              <a:rPr lang="tr-TR" sz="2400" dirty="0" err="1" smtClean="0"/>
              <a:t>white</a:t>
            </a:r>
            <a:r>
              <a:rPr lang="tr-TR" sz="2400" dirty="0" smtClean="0"/>
              <a:t> </a:t>
            </a:r>
            <a:r>
              <a:rPr lang="tr-TR" sz="2400" dirty="0" err="1" smtClean="0"/>
              <a:t>part</a:t>
            </a:r>
            <a:r>
              <a:rPr lang="tr-TR" sz="2400" dirty="0" smtClean="0"/>
              <a:t> of </a:t>
            </a:r>
            <a:r>
              <a:rPr lang="tr-TR" sz="2400" dirty="0" err="1" smtClean="0"/>
              <a:t>travertines</a:t>
            </a:r>
            <a:r>
              <a:rPr lang="tr-TR" sz="2400" dirty="0" smtClean="0"/>
              <a:t> </a:t>
            </a:r>
            <a:r>
              <a:rPr lang="tr-TR" sz="2400" dirty="0" err="1" smtClean="0"/>
              <a:t>are</a:t>
            </a:r>
            <a:r>
              <a:rPr lang="tr-TR" sz="2400" dirty="0" smtClean="0"/>
              <a:t> </a:t>
            </a:r>
            <a:r>
              <a:rPr lang="tr-TR" sz="2400" dirty="0" err="1" smtClean="0"/>
              <a:t>stone</a:t>
            </a:r>
            <a:r>
              <a:rPr lang="tr-TR" sz="2400" dirty="0" smtClean="0"/>
              <a:t> but </a:t>
            </a:r>
            <a:r>
              <a:rPr lang="tr-TR" sz="2400" dirty="0" err="1" smtClean="0"/>
              <a:t>its</a:t>
            </a:r>
            <a:r>
              <a:rPr lang="tr-TR" sz="2400" dirty="0" smtClean="0"/>
              <a:t> a </a:t>
            </a:r>
            <a:r>
              <a:rPr lang="tr-TR" sz="2400" dirty="0" err="1" smtClean="0"/>
              <a:t>different</a:t>
            </a:r>
            <a:r>
              <a:rPr lang="tr-TR" sz="2400" dirty="0" smtClean="0"/>
              <a:t> </a:t>
            </a:r>
            <a:r>
              <a:rPr lang="tr-TR" sz="2400" dirty="0" err="1" smtClean="0"/>
              <a:t>stone</a:t>
            </a:r>
            <a:r>
              <a:rPr lang="tr-TR" sz="2400" dirty="0" smtClean="0"/>
              <a:t>. </a:t>
            </a:r>
            <a:r>
              <a:rPr lang="tr-TR" sz="2400" dirty="0" err="1" smtClean="0"/>
              <a:t>Its</a:t>
            </a:r>
            <a:r>
              <a:rPr lang="tr-TR" sz="2400" dirty="0" smtClean="0"/>
              <a:t> name is </a:t>
            </a:r>
            <a:r>
              <a:rPr lang="tr-TR" sz="2400" dirty="0" err="1" smtClean="0"/>
              <a:t>Limetone</a:t>
            </a:r>
            <a:r>
              <a:rPr lang="tr-TR" sz="2400" dirty="0" smtClean="0"/>
              <a:t>. </a:t>
            </a:r>
          </a:p>
          <a:p>
            <a:r>
              <a:rPr lang="tr-TR" sz="2400" dirty="0" err="1" smtClean="0"/>
              <a:t>And</a:t>
            </a:r>
            <a:r>
              <a:rPr lang="tr-TR" sz="2400" dirty="0" smtClean="0"/>
              <a:t> </a:t>
            </a:r>
            <a:r>
              <a:rPr lang="tr-TR" sz="2400" dirty="0" err="1" smtClean="0"/>
              <a:t>blue</a:t>
            </a:r>
            <a:r>
              <a:rPr lang="tr-TR" sz="2400" dirty="0" smtClean="0"/>
              <a:t> </a:t>
            </a:r>
            <a:r>
              <a:rPr lang="tr-TR" sz="2400" dirty="0" err="1" smtClean="0"/>
              <a:t>parts</a:t>
            </a:r>
            <a:r>
              <a:rPr lang="tr-TR" sz="2400" dirty="0" smtClean="0"/>
              <a:t> of </a:t>
            </a:r>
            <a:r>
              <a:rPr lang="tr-TR" sz="2400" dirty="0" err="1" smtClean="0"/>
              <a:t>travertines</a:t>
            </a:r>
            <a:r>
              <a:rPr lang="tr-TR" sz="2400" dirty="0" smtClean="0"/>
              <a:t> </a:t>
            </a:r>
            <a:r>
              <a:rPr lang="tr-TR" sz="2400" dirty="0" err="1" smtClean="0"/>
              <a:t>are</a:t>
            </a:r>
            <a:r>
              <a:rPr lang="tr-TR" sz="2400" dirty="0" smtClean="0"/>
              <a:t> </a:t>
            </a:r>
            <a:r>
              <a:rPr lang="tr-TR" sz="2400" dirty="0" err="1" smtClean="0"/>
              <a:t>water</a:t>
            </a:r>
            <a:r>
              <a:rPr lang="tr-TR" sz="2400" dirty="0" smtClean="0"/>
              <a:t>. </a:t>
            </a:r>
            <a:r>
              <a:rPr lang="tr-TR" sz="2400" dirty="0" err="1" smtClean="0"/>
              <a:t>People</a:t>
            </a:r>
            <a:r>
              <a:rPr lang="tr-TR" sz="2400" dirty="0" smtClean="0"/>
              <a:t> can </a:t>
            </a:r>
            <a:r>
              <a:rPr lang="tr-TR" sz="2400" dirty="0" err="1" smtClean="0"/>
              <a:t>use</a:t>
            </a:r>
            <a:r>
              <a:rPr lang="tr-TR" sz="2400" dirty="0" smtClean="0"/>
              <a:t> </a:t>
            </a:r>
            <a:r>
              <a:rPr lang="tr-TR" sz="2400" dirty="0" err="1" smtClean="0"/>
              <a:t>this</a:t>
            </a:r>
            <a:r>
              <a:rPr lang="tr-TR" sz="2400" dirty="0" smtClean="0"/>
              <a:t> </a:t>
            </a:r>
            <a:r>
              <a:rPr lang="tr-TR" sz="2400" dirty="0" err="1" smtClean="0"/>
              <a:t>water</a:t>
            </a:r>
            <a:r>
              <a:rPr lang="tr-TR" sz="2400" dirty="0" smtClean="0"/>
              <a:t> </a:t>
            </a:r>
            <a:r>
              <a:rPr lang="tr-TR" sz="2400" dirty="0" err="1" smtClean="0"/>
              <a:t>for</a:t>
            </a:r>
            <a:r>
              <a:rPr lang="tr-TR" sz="2400" dirty="0" smtClean="0"/>
              <a:t> </a:t>
            </a:r>
            <a:r>
              <a:rPr lang="tr-TR" sz="2400" dirty="0" err="1" smtClean="0"/>
              <a:t>drink</a:t>
            </a:r>
            <a:r>
              <a:rPr lang="tr-TR" sz="2400" dirty="0" smtClean="0"/>
              <a:t> </a:t>
            </a:r>
            <a:r>
              <a:rPr lang="tr-TR" sz="2400" dirty="0" err="1" smtClean="0"/>
              <a:t>or</a:t>
            </a:r>
            <a:r>
              <a:rPr lang="tr-TR" sz="2400" dirty="0" smtClean="0"/>
              <a:t> </a:t>
            </a:r>
            <a:r>
              <a:rPr lang="tr-TR" sz="2400" dirty="0" err="1" smtClean="0"/>
              <a:t>bath</a:t>
            </a:r>
            <a:r>
              <a:rPr lang="tr-TR" sz="2400" dirty="0" smtClean="0"/>
              <a:t>. </a:t>
            </a:r>
            <a:r>
              <a:rPr lang="tr-TR" sz="2400" dirty="0" err="1" smtClean="0"/>
              <a:t>This</a:t>
            </a:r>
            <a:r>
              <a:rPr lang="tr-TR" sz="2400" dirty="0" smtClean="0"/>
              <a:t> </a:t>
            </a:r>
            <a:r>
              <a:rPr lang="tr-TR" sz="2400" dirty="0" err="1" smtClean="0"/>
              <a:t>water</a:t>
            </a:r>
            <a:r>
              <a:rPr lang="tr-TR" sz="2400" dirty="0" smtClean="0"/>
              <a:t> </a:t>
            </a:r>
            <a:r>
              <a:rPr lang="tr-TR" sz="2400" dirty="0" err="1" smtClean="0"/>
              <a:t>have</a:t>
            </a:r>
            <a:r>
              <a:rPr lang="tr-TR" sz="2400" dirty="0" smtClean="0"/>
              <a:t> </a:t>
            </a:r>
            <a:r>
              <a:rPr lang="tr-TR" sz="2400" dirty="0" err="1" smtClean="0"/>
              <a:t>minerals</a:t>
            </a:r>
            <a:r>
              <a:rPr lang="tr-TR" sz="2400" dirty="0" smtClean="0"/>
              <a:t> </a:t>
            </a:r>
            <a:r>
              <a:rPr lang="tr-TR" sz="2400" dirty="0" err="1" smtClean="0"/>
              <a:t>for</a:t>
            </a:r>
            <a:r>
              <a:rPr lang="tr-TR" sz="2400" dirty="0" smtClean="0"/>
              <a:t> </a:t>
            </a:r>
            <a:r>
              <a:rPr lang="tr-TR" sz="2400" dirty="0" err="1" smtClean="0"/>
              <a:t>example</a:t>
            </a:r>
            <a:r>
              <a:rPr lang="tr-TR" sz="2400" dirty="0" smtClean="0"/>
              <a:t> </a:t>
            </a:r>
            <a:r>
              <a:rPr lang="tr-TR" sz="2400" dirty="0" err="1" smtClean="0"/>
              <a:t>carbonate</a:t>
            </a:r>
            <a:r>
              <a:rPr lang="tr-TR" sz="2400" dirty="0" smtClean="0"/>
              <a:t> mineral.</a:t>
            </a:r>
            <a:endParaRPr lang="tr-TR" sz="2400" dirty="0"/>
          </a:p>
        </p:txBody>
      </p:sp>
      <p:pic>
        <p:nvPicPr>
          <p:cNvPr id="6" name="3 İçerik Yer Tutucusu" descr="TRAVERTER.jpg"/>
          <p:cNvPicPr>
            <a:picLocks noChangeAspect="1"/>
          </p:cNvPicPr>
          <p:nvPr/>
        </p:nvPicPr>
        <p:blipFill>
          <a:blip r:embed="rId2" cstate="print"/>
          <a:stretch>
            <a:fillRect/>
          </a:stretch>
        </p:blipFill>
        <p:spPr>
          <a:xfrm>
            <a:off x="3995936" y="332656"/>
            <a:ext cx="4870524" cy="24352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4464496" cy="1916832"/>
          </a:xfrm>
        </p:spPr>
        <p:txBody>
          <a:bodyPr>
            <a:noAutofit/>
          </a:bodyPr>
          <a:lstStyle/>
          <a:p>
            <a:r>
              <a:rPr lang="tr-TR" sz="4000" b="0" dirty="0" err="1" smtClean="0">
                <a:latin typeface="Algerian" pitchFamily="82" charset="0"/>
              </a:rPr>
              <a:t>Ephesus</a:t>
            </a:r>
            <a:r>
              <a:rPr lang="tr-TR" sz="4000" b="0" dirty="0" smtClean="0">
                <a:latin typeface="Algerian" pitchFamily="82" charset="0"/>
              </a:rPr>
              <a:t> </a:t>
            </a:r>
            <a:r>
              <a:rPr lang="tr-TR" sz="4000" b="0" dirty="0" err="1" smtClean="0">
                <a:latin typeface="Algerian" pitchFamily="82" charset="0"/>
              </a:rPr>
              <a:t>ancıent</a:t>
            </a:r>
            <a:r>
              <a:rPr lang="tr-TR" sz="4000" b="0" dirty="0" smtClean="0">
                <a:latin typeface="Algerian" pitchFamily="82" charset="0"/>
              </a:rPr>
              <a:t> </a:t>
            </a:r>
            <a:r>
              <a:rPr lang="tr-TR" sz="4000" b="0" dirty="0" err="1" smtClean="0">
                <a:latin typeface="Algerian" pitchFamily="82" charset="0"/>
              </a:rPr>
              <a:t>cıty</a:t>
            </a:r>
            <a:endParaRPr lang="tr-TR" sz="4000" b="0" dirty="0">
              <a:latin typeface="Algerian" pitchFamily="82" charset="0"/>
            </a:endParaRPr>
          </a:p>
        </p:txBody>
      </p:sp>
      <p:sp>
        <p:nvSpPr>
          <p:cNvPr id="4" name="3 Metin Yer Tutucusu"/>
          <p:cNvSpPr>
            <a:spLocks noGrp="1"/>
          </p:cNvSpPr>
          <p:nvPr>
            <p:ph type="body" sz="half" idx="2"/>
          </p:nvPr>
        </p:nvSpPr>
        <p:spPr>
          <a:xfrm>
            <a:off x="395536" y="2060848"/>
            <a:ext cx="2520280" cy="2880320"/>
          </a:xfrm>
        </p:spPr>
        <p:txBody>
          <a:bodyPr>
            <a:noAutofit/>
          </a:bodyPr>
          <a:lstStyle/>
          <a:p>
            <a:r>
              <a:rPr lang="tr-TR" sz="2400" dirty="0" smtClean="0"/>
              <a:t> </a:t>
            </a:r>
            <a:r>
              <a:rPr lang="tr-TR" sz="2400" dirty="0" err="1" smtClean="0"/>
              <a:t>Ephesus</a:t>
            </a:r>
            <a:r>
              <a:rPr lang="tr-TR" sz="2400" dirty="0" smtClean="0"/>
              <a:t> </a:t>
            </a:r>
            <a:r>
              <a:rPr lang="tr-TR" sz="2400" dirty="0" err="1" smtClean="0"/>
              <a:t>Ancient</a:t>
            </a:r>
            <a:r>
              <a:rPr lang="tr-TR" sz="2400" dirty="0" smtClean="0"/>
              <a:t> </a:t>
            </a:r>
            <a:r>
              <a:rPr lang="tr-TR" sz="2400" dirty="0" err="1" smtClean="0"/>
              <a:t>City</a:t>
            </a:r>
            <a:r>
              <a:rPr lang="tr-TR" sz="2400" dirty="0" smtClean="0"/>
              <a:t>  is </a:t>
            </a:r>
            <a:r>
              <a:rPr lang="tr-TR" sz="2400" dirty="0" err="1" smtClean="0"/>
              <a:t>very</a:t>
            </a:r>
            <a:r>
              <a:rPr lang="tr-TR" sz="2400" dirty="0" smtClean="0"/>
              <a:t> </a:t>
            </a:r>
            <a:r>
              <a:rPr lang="tr-TR" sz="2400" dirty="0" err="1" smtClean="0"/>
              <a:t>huge</a:t>
            </a:r>
            <a:r>
              <a:rPr lang="tr-TR" sz="2400" dirty="0" smtClean="0"/>
              <a:t> </a:t>
            </a:r>
            <a:r>
              <a:rPr lang="tr-TR" sz="2400" dirty="0" err="1" smtClean="0"/>
              <a:t>museum</a:t>
            </a:r>
            <a:r>
              <a:rPr lang="tr-TR" sz="2400" dirty="0" smtClean="0"/>
              <a:t>. Romans </a:t>
            </a:r>
            <a:r>
              <a:rPr lang="tr-TR" sz="2400" dirty="0" err="1" smtClean="0"/>
              <a:t>built</a:t>
            </a:r>
            <a:r>
              <a:rPr lang="tr-TR" sz="2400" dirty="0" smtClean="0"/>
              <a:t> in 1050 </a:t>
            </a:r>
            <a:r>
              <a:rPr lang="tr-TR" sz="2400" dirty="0" err="1" smtClean="0"/>
              <a:t>Bc</a:t>
            </a:r>
            <a:r>
              <a:rPr lang="tr-TR" sz="2400" dirty="0" smtClean="0"/>
              <a:t>. </a:t>
            </a:r>
            <a:r>
              <a:rPr lang="tr-TR" sz="2400" dirty="0" err="1" smtClean="0"/>
              <a:t>Also</a:t>
            </a:r>
            <a:r>
              <a:rPr lang="tr-TR" sz="2400" dirty="0" smtClean="0"/>
              <a:t> </a:t>
            </a:r>
            <a:r>
              <a:rPr lang="tr-TR" sz="2400" dirty="0" err="1" smtClean="0"/>
              <a:t>there</a:t>
            </a:r>
            <a:r>
              <a:rPr lang="tr-TR" sz="2400" dirty="0" smtClean="0"/>
              <a:t> is a </a:t>
            </a:r>
            <a:r>
              <a:rPr lang="tr-TR" sz="2400" dirty="0" err="1" smtClean="0"/>
              <a:t>huge</a:t>
            </a:r>
            <a:r>
              <a:rPr lang="tr-TR" sz="2400" dirty="0" smtClean="0"/>
              <a:t> </a:t>
            </a:r>
            <a:r>
              <a:rPr lang="tr-TR" sz="2400" dirty="0" err="1" smtClean="0"/>
              <a:t>theater</a:t>
            </a:r>
            <a:r>
              <a:rPr lang="tr-TR" sz="2400" dirty="0" smtClean="0"/>
              <a:t> </a:t>
            </a:r>
            <a:r>
              <a:rPr lang="tr-TR" sz="2400" dirty="0" err="1" smtClean="0"/>
              <a:t>area</a:t>
            </a:r>
            <a:r>
              <a:rPr lang="tr-TR" sz="2400" dirty="0" smtClean="0"/>
              <a:t>. </a:t>
            </a:r>
            <a:r>
              <a:rPr lang="tr-TR" sz="2400" dirty="0" err="1" smtClean="0"/>
              <a:t>Your</a:t>
            </a:r>
            <a:r>
              <a:rPr lang="tr-TR" sz="2400" dirty="0" smtClean="0"/>
              <a:t> </a:t>
            </a:r>
            <a:r>
              <a:rPr lang="tr-TR" sz="2400" dirty="0" err="1" smtClean="0"/>
              <a:t>voice</a:t>
            </a:r>
            <a:r>
              <a:rPr lang="tr-TR" sz="2400" dirty="0" smtClean="0"/>
              <a:t> can </a:t>
            </a:r>
            <a:r>
              <a:rPr lang="tr-TR" sz="2400" dirty="0" err="1" smtClean="0"/>
              <a:t>reach</a:t>
            </a:r>
            <a:r>
              <a:rPr lang="tr-TR" sz="2400" dirty="0" smtClean="0"/>
              <a:t> </a:t>
            </a:r>
            <a:r>
              <a:rPr lang="tr-TR" sz="2400" dirty="0" err="1" smtClean="0"/>
              <a:t>without</a:t>
            </a:r>
            <a:r>
              <a:rPr lang="tr-TR" sz="2400" dirty="0" smtClean="0"/>
              <a:t> </a:t>
            </a:r>
            <a:r>
              <a:rPr lang="tr-TR" sz="2400" dirty="0" err="1" smtClean="0"/>
              <a:t>microphone</a:t>
            </a:r>
            <a:r>
              <a:rPr lang="tr-TR" sz="2400" dirty="0" smtClean="0"/>
              <a:t>.</a:t>
            </a:r>
            <a:r>
              <a:rPr lang="tr-TR" sz="2400" dirty="0" err="1" smtClean="0"/>
              <a:t>Because</a:t>
            </a:r>
            <a:r>
              <a:rPr lang="tr-TR" sz="2400" dirty="0" smtClean="0"/>
              <a:t> </a:t>
            </a:r>
            <a:r>
              <a:rPr lang="tr-TR" sz="2400" dirty="0" err="1" smtClean="0"/>
              <a:t>there</a:t>
            </a:r>
            <a:r>
              <a:rPr lang="tr-TR" sz="2400" dirty="0" smtClean="0"/>
              <a:t> is an </a:t>
            </a:r>
            <a:r>
              <a:rPr lang="tr-TR" sz="2400" dirty="0" err="1" smtClean="0"/>
              <a:t>echo</a:t>
            </a:r>
            <a:r>
              <a:rPr lang="tr-TR" sz="2400" dirty="0" smtClean="0"/>
              <a:t> </a:t>
            </a:r>
            <a:r>
              <a:rPr lang="tr-TR" sz="2400" dirty="0" err="1" smtClean="0"/>
              <a:t>system</a:t>
            </a:r>
            <a:r>
              <a:rPr lang="tr-TR" sz="2400" dirty="0" smtClean="0"/>
              <a:t> .</a:t>
            </a:r>
            <a:endParaRPr lang="tr-TR" sz="2400" dirty="0"/>
          </a:p>
        </p:txBody>
      </p:sp>
      <p:pic>
        <p:nvPicPr>
          <p:cNvPr id="5" name="3 İçerik Yer Tutucusu" descr="Efes-Antik-Kent.jpg"/>
          <p:cNvPicPr>
            <a:picLocks noGrp="1" noChangeAspect="1"/>
          </p:cNvPicPr>
          <p:nvPr>
            <p:ph idx="1"/>
          </p:nvPr>
        </p:nvPicPr>
        <p:blipFill>
          <a:blip r:embed="rId2" cstate="print"/>
          <a:stretch>
            <a:fillRect/>
          </a:stretch>
        </p:blipFill>
        <p:spPr>
          <a:xfrm>
            <a:off x="3419872" y="332656"/>
            <a:ext cx="5554960" cy="2962645"/>
          </a:xfrm>
        </p:spPr>
      </p:pic>
      <p:pic>
        <p:nvPicPr>
          <p:cNvPr id="7" name="3 İçerik Yer Tutucusu" descr="efestyatro.jpg"/>
          <p:cNvPicPr>
            <a:picLocks noChangeAspect="1"/>
          </p:cNvPicPr>
          <p:nvPr/>
        </p:nvPicPr>
        <p:blipFill>
          <a:blip r:embed="rId3" cstate="print"/>
          <a:stretch>
            <a:fillRect/>
          </a:stretch>
        </p:blipFill>
        <p:spPr>
          <a:xfrm>
            <a:off x="4499992" y="3789040"/>
            <a:ext cx="3922692" cy="27489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4186808" cy="1162050"/>
          </a:xfrm>
        </p:spPr>
        <p:txBody>
          <a:bodyPr>
            <a:noAutofit/>
          </a:bodyPr>
          <a:lstStyle/>
          <a:p>
            <a:r>
              <a:rPr lang="tr-TR" sz="4400" b="0" dirty="0" err="1" smtClean="0">
                <a:latin typeface="Algerian" pitchFamily="82" charset="0"/>
              </a:rPr>
              <a:t>Cappadocia</a:t>
            </a:r>
            <a:endParaRPr lang="tr-TR" sz="4400" b="0" dirty="0">
              <a:latin typeface="Algerian" pitchFamily="82" charset="0"/>
            </a:endParaRPr>
          </a:p>
        </p:txBody>
      </p:sp>
      <p:sp>
        <p:nvSpPr>
          <p:cNvPr id="4" name="3 Metin Yer Tutucusu"/>
          <p:cNvSpPr>
            <a:spLocks noGrp="1"/>
          </p:cNvSpPr>
          <p:nvPr>
            <p:ph type="body" sz="half" idx="2"/>
          </p:nvPr>
        </p:nvSpPr>
        <p:spPr/>
        <p:txBody>
          <a:bodyPr>
            <a:normAutofit/>
          </a:bodyPr>
          <a:lstStyle/>
          <a:p>
            <a:endParaRPr lang="tr-TR" sz="2400" dirty="0" smtClean="0"/>
          </a:p>
          <a:p>
            <a:r>
              <a:rPr lang="tr-TR" sz="2400" dirty="0" err="1" smtClean="0"/>
              <a:t>There</a:t>
            </a:r>
            <a:r>
              <a:rPr lang="tr-TR" sz="2400" dirty="0" smtClean="0"/>
              <a:t> </a:t>
            </a:r>
            <a:r>
              <a:rPr lang="tr-TR" sz="2400" dirty="0" err="1" smtClean="0"/>
              <a:t>are</a:t>
            </a:r>
            <a:r>
              <a:rPr lang="tr-TR" sz="2400" dirty="0" smtClean="0"/>
              <a:t> </a:t>
            </a:r>
            <a:r>
              <a:rPr lang="tr-TR" sz="2400" dirty="0" err="1" smtClean="0"/>
              <a:t>natural</a:t>
            </a:r>
            <a:r>
              <a:rPr lang="tr-TR" sz="2400" dirty="0" smtClean="0"/>
              <a:t> </a:t>
            </a:r>
            <a:r>
              <a:rPr lang="tr-TR" sz="2400" dirty="0" err="1" smtClean="0"/>
              <a:t>rock</a:t>
            </a:r>
            <a:r>
              <a:rPr lang="tr-TR" sz="2400" dirty="0" smtClean="0"/>
              <a:t> </a:t>
            </a:r>
            <a:r>
              <a:rPr lang="tr-TR" sz="2400" dirty="0" err="1" smtClean="0"/>
              <a:t>formations</a:t>
            </a:r>
            <a:r>
              <a:rPr lang="tr-TR" sz="2400" dirty="0" smtClean="0"/>
              <a:t> </a:t>
            </a:r>
            <a:r>
              <a:rPr lang="tr-TR" sz="2400" dirty="0" err="1" smtClean="0"/>
              <a:t>called</a:t>
            </a:r>
            <a:r>
              <a:rPr lang="tr-TR" sz="2400" dirty="0" smtClean="0"/>
              <a:t> “</a:t>
            </a:r>
            <a:r>
              <a:rPr lang="tr-TR" sz="2400" dirty="0" err="1" smtClean="0"/>
              <a:t>Fairy</a:t>
            </a:r>
            <a:r>
              <a:rPr lang="tr-TR" sz="2400" dirty="0" smtClean="0"/>
              <a:t> </a:t>
            </a:r>
            <a:r>
              <a:rPr lang="tr-TR" sz="2400" dirty="0" err="1" smtClean="0"/>
              <a:t>Chimneys</a:t>
            </a:r>
            <a:r>
              <a:rPr lang="tr-TR" sz="2400" dirty="0" smtClean="0"/>
              <a:t>”. </a:t>
            </a:r>
          </a:p>
          <a:p>
            <a:r>
              <a:rPr lang="tr-TR" sz="2400" dirty="0" err="1" smtClean="0"/>
              <a:t>It’s</a:t>
            </a:r>
            <a:r>
              <a:rPr lang="tr-TR" sz="2400" dirty="0" smtClean="0"/>
              <a:t> a </a:t>
            </a:r>
            <a:r>
              <a:rPr lang="tr-TR" sz="2400" dirty="0" err="1" smtClean="0"/>
              <a:t>touristic</a:t>
            </a:r>
            <a:r>
              <a:rPr lang="tr-TR" sz="2400" dirty="0" smtClean="0"/>
              <a:t>  </a:t>
            </a:r>
            <a:r>
              <a:rPr lang="tr-TR" sz="2400" dirty="0" err="1" smtClean="0"/>
              <a:t>place</a:t>
            </a:r>
            <a:r>
              <a:rPr lang="tr-TR" sz="2400" dirty="0" smtClean="0"/>
              <a:t>. </a:t>
            </a:r>
          </a:p>
          <a:p>
            <a:r>
              <a:rPr lang="tr-TR" sz="2400" dirty="0" err="1" smtClean="0"/>
              <a:t>It</a:t>
            </a:r>
            <a:r>
              <a:rPr lang="tr-TR" sz="2400" dirty="0" smtClean="0"/>
              <a:t> has </a:t>
            </a:r>
            <a:r>
              <a:rPr lang="tr-TR" sz="2400" dirty="0" err="1" smtClean="0"/>
              <a:t>stone</a:t>
            </a:r>
            <a:r>
              <a:rPr lang="tr-TR" sz="2400" dirty="0" smtClean="0"/>
              <a:t>-</a:t>
            </a:r>
            <a:r>
              <a:rPr lang="tr-TR" sz="2400" dirty="0" err="1" smtClean="0"/>
              <a:t>built</a:t>
            </a:r>
            <a:r>
              <a:rPr lang="tr-TR" sz="2400" dirty="0" smtClean="0"/>
              <a:t> </a:t>
            </a:r>
            <a:r>
              <a:rPr lang="tr-TR" sz="2400" dirty="0" err="1" smtClean="0"/>
              <a:t>hotels</a:t>
            </a:r>
            <a:r>
              <a:rPr lang="tr-TR" sz="2400" dirty="0" smtClean="0"/>
              <a:t> </a:t>
            </a:r>
            <a:r>
              <a:rPr lang="tr-TR" sz="2400" dirty="0" err="1" smtClean="0"/>
              <a:t>and</a:t>
            </a:r>
            <a:r>
              <a:rPr lang="tr-TR" sz="2400" dirty="0" smtClean="0"/>
              <a:t> </a:t>
            </a:r>
            <a:r>
              <a:rPr lang="tr-TR" sz="2400" dirty="0" err="1" smtClean="0"/>
              <a:t>historic</a:t>
            </a:r>
            <a:r>
              <a:rPr lang="tr-TR" sz="2400" dirty="0" smtClean="0"/>
              <a:t> </a:t>
            </a:r>
            <a:r>
              <a:rPr lang="tr-TR" sz="2400" dirty="0" err="1" smtClean="0"/>
              <a:t>churches</a:t>
            </a:r>
            <a:r>
              <a:rPr lang="tr-TR" sz="2400" dirty="0" smtClean="0"/>
              <a:t>.  Hot </a:t>
            </a:r>
            <a:r>
              <a:rPr lang="tr-TR" sz="2400" dirty="0" err="1" smtClean="0"/>
              <a:t>air</a:t>
            </a:r>
            <a:r>
              <a:rPr lang="tr-TR" sz="2400" dirty="0" smtClean="0"/>
              <a:t> </a:t>
            </a:r>
            <a:r>
              <a:rPr lang="tr-TR" sz="2400" dirty="0" err="1" smtClean="0"/>
              <a:t>balloon</a:t>
            </a:r>
            <a:r>
              <a:rPr lang="tr-TR" sz="2400" dirty="0" smtClean="0"/>
              <a:t> </a:t>
            </a:r>
            <a:r>
              <a:rPr lang="tr-TR" sz="2400" dirty="0" err="1" smtClean="0"/>
              <a:t>rides</a:t>
            </a:r>
            <a:r>
              <a:rPr lang="tr-TR" sz="2400" dirty="0" smtClean="0"/>
              <a:t> </a:t>
            </a:r>
            <a:r>
              <a:rPr lang="tr-TR" sz="2400" dirty="0" err="1" smtClean="0"/>
              <a:t>are</a:t>
            </a:r>
            <a:r>
              <a:rPr lang="tr-TR" sz="2400" dirty="0" smtClean="0"/>
              <a:t> </a:t>
            </a:r>
            <a:r>
              <a:rPr lang="tr-TR" sz="2400" dirty="0" err="1" smtClean="0"/>
              <a:t>the</a:t>
            </a:r>
            <a:r>
              <a:rPr lang="tr-TR" sz="2400" dirty="0" smtClean="0"/>
              <a:t> </a:t>
            </a:r>
            <a:r>
              <a:rPr lang="tr-TR" sz="2400" dirty="0" err="1" smtClean="0"/>
              <a:t>most</a:t>
            </a:r>
            <a:r>
              <a:rPr lang="tr-TR" sz="2400" dirty="0" smtClean="0"/>
              <a:t> popular </a:t>
            </a:r>
            <a:r>
              <a:rPr lang="tr-TR" sz="2400" dirty="0" err="1" smtClean="0"/>
              <a:t>activity</a:t>
            </a:r>
            <a:r>
              <a:rPr lang="tr-TR" sz="2400" dirty="0" smtClean="0"/>
              <a:t>.</a:t>
            </a:r>
            <a:endParaRPr lang="tr-TR" sz="2400" dirty="0"/>
          </a:p>
        </p:txBody>
      </p:sp>
      <p:pic>
        <p:nvPicPr>
          <p:cNvPr id="5" name="0 Resim" descr="kapadokya.jpg"/>
          <p:cNvPicPr>
            <a:picLocks noGrp="1"/>
          </p:cNvPicPr>
          <p:nvPr>
            <p:ph idx="1"/>
          </p:nvPr>
        </p:nvPicPr>
        <p:blipFill>
          <a:blip r:embed="rId2" cstate="print"/>
          <a:stretch>
            <a:fillRect/>
          </a:stretch>
        </p:blipFill>
        <p:spPr>
          <a:xfrm>
            <a:off x="3635896" y="2492896"/>
            <a:ext cx="5111750" cy="34052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4402832" cy="1162050"/>
          </a:xfrm>
        </p:spPr>
        <p:txBody>
          <a:bodyPr>
            <a:noAutofit/>
          </a:bodyPr>
          <a:lstStyle/>
          <a:p>
            <a:r>
              <a:rPr lang="tr-TR" sz="4000" b="0" dirty="0" err="1" smtClean="0">
                <a:latin typeface="Algerian" pitchFamily="82" charset="0"/>
              </a:rPr>
              <a:t>Recreational</a:t>
            </a:r>
            <a:r>
              <a:rPr lang="tr-TR" sz="4000" b="0" dirty="0" smtClean="0">
                <a:latin typeface="Algerian" pitchFamily="82" charset="0"/>
              </a:rPr>
              <a:t> </a:t>
            </a:r>
            <a:r>
              <a:rPr lang="tr-TR" sz="4000" b="0" dirty="0" err="1" smtClean="0">
                <a:latin typeface="Algerian" pitchFamily="82" charset="0"/>
              </a:rPr>
              <a:t>Activities</a:t>
            </a:r>
            <a:endParaRPr lang="tr-TR" sz="4000" b="0" dirty="0">
              <a:latin typeface="Algerian" pitchFamily="82" charset="0"/>
            </a:endParaRPr>
          </a:p>
        </p:txBody>
      </p:sp>
      <p:sp>
        <p:nvSpPr>
          <p:cNvPr id="4" name="3 Metin Yer Tutucusu"/>
          <p:cNvSpPr>
            <a:spLocks noGrp="1"/>
          </p:cNvSpPr>
          <p:nvPr>
            <p:ph type="body" sz="half" idx="2"/>
          </p:nvPr>
        </p:nvSpPr>
        <p:spPr>
          <a:xfrm>
            <a:off x="457200" y="1435100"/>
            <a:ext cx="4114800" cy="4691063"/>
          </a:xfrm>
        </p:spPr>
        <p:txBody>
          <a:bodyPr/>
          <a:lstStyle/>
          <a:p>
            <a:r>
              <a:rPr lang="en-US" sz="1600" b="1" dirty="0" smtClean="0"/>
              <a:t>1- Amusement Park</a:t>
            </a:r>
            <a:r>
              <a:rPr lang="tr-TR" sz="1600" b="1" dirty="0" smtClean="0"/>
              <a:t>s</a:t>
            </a:r>
          </a:p>
          <a:p>
            <a:r>
              <a:rPr lang="en-US" sz="1600" b="1" dirty="0" smtClean="0"/>
              <a:t>Amusement Park</a:t>
            </a:r>
            <a:r>
              <a:rPr lang="tr-TR" sz="1600" b="1" dirty="0" smtClean="0"/>
              <a:t>s</a:t>
            </a:r>
            <a:r>
              <a:rPr lang="en-US" sz="1600" b="1" dirty="0" smtClean="0"/>
              <a:t> in</a:t>
            </a:r>
            <a:r>
              <a:rPr lang="tr-TR" sz="1600" b="1" dirty="0" smtClean="0"/>
              <a:t> </a:t>
            </a:r>
            <a:r>
              <a:rPr lang="en-US" sz="1600" b="1" dirty="0" err="1" smtClean="0"/>
              <a:t>İstanbul</a:t>
            </a:r>
            <a:r>
              <a:rPr lang="en-US" sz="1600" b="1" dirty="0" smtClean="0"/>
              <a:t>:</a:t>
            </a:r>
            <a:r>
              <a:rPr lang="tr-TR" sz="1600" b="1" dirty="0" smtClean="0"/>
              <a:t> </a:t>
            </a:r>
            <a:r>
              <a:rPr lang="en-US" sz="1600" b="1" dirty="0" smtClean="0"/>
              <a:t>V</a:t>
            </a:r>
            <a:r>
              <a:rPr lang="tr-TR" sz="1600" b="1" dirty="0" smtClean="0"/>
              <a:t>i</a:t>
            </a:r>
            <a:r>
              <a:rPr lang="en-US" sz="1600" b="1" dirty="0" err="1" smtClean="0"/>
              <a:t>aland</a:t>
            </a:r>
            <a:r>
              <a:rPr lang="en-US" sz="1600" b="1" dirty="0" smtClean="0"/>
              <a:t>,</a:t>
            </a:r>
            <a:r>
              <a:rPr lang="tr-TR" sz="1600" b="1" dirty="0" smtClean="0"/>
              <a:t> </a:t>
            </a:r>
            <a:r>
              <a:rPr lang="en-US" sz="1600" b="1" dirty="0" err="1" smtClean="0"/>
              <a:t>Feshane</a:t>
            </a:r>
            <a:r>
              <a:rPr lang="en-US" sz="1600" b="1" dirty="0" smtClean="0"/>
              <a:t> </a:t>
            </a:r>
            <a:r>
              <a:rPr lang="en-US" sz="1600" b="1" dirty="0" err="1" smtClean="0"/>
              <a:t>Chıldren’s</a:t>
            </a:r>
            <a:r>
              <a:rPr lang="en-US" sz="1600" b="1" dirty="0" smtClean="0"/>
              <a:t> </a:t>
            </a:r>
            <a:r>
              <a:rPr lang="en-US" sz="1600" b="1" dirty="0" err="1" smtClean="0"/>
              <a:t>Entertaınment</a:t>
            </a:r>
            <a:r>
              <a:rPr lang="en-US" sz="1600" b="1" dirty="0" smtClean="0"/>
              <a:t> Park,</a:t>
            </a:r>
            <a:r>
              <a:rPr lang="tr-TR" sz="1600" b="1" dirty="0" smtClean="0"/>
              <a:t> </a:t>
            </a:r>
            <a:r>
              <a:rPr lang="en-US" sz="1600" b="1" dirty="0" smtClean="0"/>
              <a:t>Mo</a:t>
            </a:r>
            <a:r>
              <a:rPr lang="tr-TR" sz="1600" b="1" dirty="0" smtClean="0"/>
              <a:t>i</a:t>
            </a:r>
            <a:r>
              <a:rPr lang="en-US" sz="1600" b="1" dirty="0" smtClean="0"/>
              <a:t>park,</a:t>
            </a:r>
            <a:r>
              <a:rPr lang="tr-TR" sz="1600" b="1" dirty="0" smtClean="0"/>
              <a:t> </a:t>
            </a:r>
            <a:r>
              <a:rPr lang="tr-TR" sz="1600" b="1" dirty="0" err="1" smtClean="0"/>
              <a:t>etc</a:t>
            </a:r>
            <a:r>
              <a:rPr lang="en-US" sz="1600" b="1" dirty="0" smtClean="0"/>
              <a:t>…</a:t>
            </a:r>
            <a:endParaRPr lang="tr-TR" sz="1600" b="1" dirty="0" smtClean="0"/>
          </a:p>
          <a:p>
            <a:r>
              <a:rPr lang="en-US" sz="1600" b="1" dirty="0" smtClean="0"/>
              <a:t>Amusement Park</a:t>
            </a:r>
            <a:r>
              <a:rPr lang="tr-TR" sz="1600" b="1" dirty="0" smtClean="0"/>
              <a:t>s</a:t>
            </a:r>
            <a:r>
              <a:rPr lang="en-US" sz="1600" b="1" dirty="0" smtClean="0"/>
              <a:t> usually ha</a:t>
            </a:r>
            <a:r>
              <a:rPr lang="tr-TR" sz="1600" b="1" dirty="0" smtClean="0"/>
              <a:t>ve</a:t>
            </a:r>
            <a:r>
              <a:rPr lang="en-US" sz="1600" b="1" dirty="0" smtClean="0"/>
              <a:t> gondola</a:t>
            </a:r>
            <a:r>
              <a:rPr lang="tr-TR" sz="1600" b="1" dirty="0" smtClean="0"/>
              <a:t>s</a:t>
            </a:r>
            <a:r>
              <a:rPr lang="en-US" sz="1600" b="1" dirty="0" smtClean="0"/>
              <a:t>,</a:t>
            </a:r>
            <a:r>
              <a:rPr lang="tr-TR" sz="1600" b="1" dirty="0" smtClean="0"/>
              <a:t>  </a:t>
            </a:r>
            <a:r>
              <a:rPr lang="tr-TR" sz="1600" b="1" dirty="0" err="1" smtClean="0"/>
              <a:t>huge</a:t>
            </a:r>
            <a:r>
              <a:rPr lang="tr-TR" sz="1600" b="1" dirty="0" smtClean="0"/>
              <a:t> </a:t>
            </a:r>
            <a:r>
              <a:rPr lang="en-US" sz="1600" b="1" dirty="0" err="1" smtClean="0"/>
              <a:t>ferris</a:t>
            </a:r>
            <a:r>
              <a:rPr lang="en-US" sz="1600" b="1" dirty="0" smtClean="0"/>
              <a:t> wheel</a:t>
            </a:r>
            <a:r>
              <a:rPr lang="tr-TR" sz="1600" b="1" dirty="0" smtClean="0"/>
              <a:t>s</a:t>
            </a:r>
            <a:r>
              <a:rPr lang="en-US" sz="1600" b="1" dirty="0" smtClean="0"/>
              <a:t>,</a:t>
            </a:r>
            <a:r>
              <a:rPr lang="tr-TR" sz="1600" b="1" dirty="0" smtClean="0"/>
              <a:t> </a:t>
            </a:r>
            <a:r>
              <a:rPr lang="en-US" sz="1600" b="1" dirty="0" smtClean="0"/>
              <a:t>roller coaster</a:t>
            </a:r>
            <a:r>
              <a:rPr lang="tr-TR" sz="1600" b="1" dirty="0" smtClean="0"/>
              <a:t>s</a:t>
            </a:r>
            <a:r>
              <a:rPr lang="en-US" sz="1600" b="1" dirty="0" smtClean="0"/>
              <a:t> </a:t>
            </a:r>
            <a:r>
              <a:rPr lang="tr-TR" sz="1600" b="1" dirty="0" err="1" smtClean="0"/>
              <a:t>etc</a:t>
            </a:r>
            <a:r>
              <a:rPr lang="en-US" sz="1600" b="1" dirty="0" smtClean="0"/>
              <a:t>…</a:t>
            </a:r>
            <a:endParaRPr lang="tr-TR" sz="1600" b="1" dirty="0" smtClean="0"/>
          </a:p>
          <a:p>
            <a:r>
              <a:rPr lang="tr-TR" sz="1600" dirty="0" smtClean="0"/>
              <a:t>2 - </a:t>
            </a:r>
            <a:r>
              <a:rPr lang="en-US" sz="1600" dirty="0" smtClean="0"/>
              <a:t>Aquarium and Underwater Zoo</a:t>
            </a:r>
            <a:endParaRPr lang="tr-TR" sz="1600" dirty="0" smtClean="0"/>
          </a:p>
          <a:p>
            <a:r>
              <a:rPr lang="en-US" sz="1600" dirty="0" smtClean="0"/>
              <a:t>Sea Life A</a:t>
            </a:r>
            <a:r>
              <a:rPr lang="tr-TR" sz="1600" dirty="0" err="1" smtClean="0"/>
              <a:t>quari</a:t>
            </a:r>
            <a:r>
              <a:rPr lang="en-US" sz="1600" dirty="0" smtClean="0"/>
              <a:t>um</a:t>
            </a:r>
            <a:r>
              <a:rPr lang="tr-TR" sz="1600" dirty="0" smtClean="0"/>
              <a:t>, I</a:t>
            </a:r>
            <a:r>
              <a:rPr lang="en-US" sz="1600" dirty="0" err="1" smtClean="0"/>
              <a:t>stanbul</a:t>
            </a:r>
            <a:r>
              <a:rPr lang="en-US" sz="1600" dirty="0" smtClean="0"/>
              <a:t> A</a:t>
            </a:r>
            <a:r>
              <a:rPr lang="tr-TR" sz="1600" dirty="0" err="1" smtClean="0"/>
              <a:t>quari</a:t>
            </a:r>
            <a:r>
              <a:rPr lang="en-US" sz="1600" dirty="0" smtClean="0"/>
              <a:t>um, </a:t>
            </a:r>
            <a:r>
              <a:rPr lang="en-US" sz="1600" dirty="0" err="1" smtClean="0"/>
              <a:t>Emaar</a:t>
            </a:r>
            <a:r>
              <a:rPr lang="en-US" sz="1600" dirty="0" smtClean="0"/>
              <a:t> A</a:t>
            </a:r>
            <a:r>
              <a:rPr lang="tr-TR" sz="1600" dirty="0" err="1" smtClean="0"/>
              <a:t>quari</a:t>
            </a:r>
            <a:r>
              <a:rPr lang="en-US" sz="1600" dirty="0" smtClean="0"/>
              <a:t>um</a:t>
            </a:r>
            <a:endParaRPr lang="tr-TR" sz="1600" dirty="0" smtClean="0"/>
          </a:p>
          <a:p>
            <a:endParaRPr lang="tr-TR" dirty="0"/>
          </a:p>
        </p:txBody>
      </p:sp>
      <p:pic>
        <p:nvPicPr>
          <p:cNvPr id="5" name="Picture 2" descr="Macintosh HD:private:var:folders:ww:vfh582nd6k5fqylkt7dvlf800000gn:T:TemporaryItems:kapak-404x227@2x.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716016" y="188640"/>
            <a:ext cx="4186808" cy="2448272"/>
          </a:xfrm>
          <a:prstGeom prst="rect">
            <a:avLst/>
          </a:prstGeom>
          <a:noFill/>
          <a:ln>
            <a:noFill/>
          </a:ln>
        </p:spPr>
      </p:pic>
      <p:pic>
        <p:nvPicPr>
          <p:cNvPr id="6" name="Picture 2" descr="Macintosh HD:private:var:folders:ww:vfh582nd6k5fqylkt7dvlf800000gn:T:TemporaryItems:28542_5cee3fa7926fa_1475x983.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251520" y="4077072"/>
            <a:ext cx="4104456" cy="2520280"/>
          </a:xfrm>
          <a:prstGeom prst="rect">
            <a:avLst/>
          </a:prstGeom>
          <a:noFill/>
          <a:ln>
            <a:noFill/>
          </a:ln>
        </p:spPr>
      </p:pic>
      <p:sp>
        <p:nvSpPr>
          <p:cNvPr id="6145" name="Rectangle 1"/>
          <p:cNvSpPr>
            <a:spLocks noChangeArrowheads="1"/>
          </p:cNvSpPr>
          <p:nvPr/>
        </p:nvSpPr>
        <p:spPr bwMode="auto">
          <a:xfrm>
            <a:off x="5076056" y="2852936"/>
            <a:ext cx="3744416" cy="723275"/>
          </a:xfrm>
          <a:prstGeom prst="rect">
            <a:avLst/>
          </a:prstGeom>
          <a:solidFill>
            <a:srgbClr val="F8F9FA"/>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err="1" smtClean="0">
                <a:ln>
                  <a:noFill/>
                </a:ln>
                <a:solidFill>
                  <a:srgbClr val="5870BB"/>
                </a:solidFill>
                <a:effectLst/>
                <a:latin typeface="Cooper Black" pitchFamily="18" charset="0"/>
                <a:ea typeface="MS PMincho" pitchFamily="18" charset="-128"/>
                <a:cs typeface="Courier"/>
              </a:rPr>
              <a:t>Dolphinarium</a:t>
            </a:r>
            <a:r>
              <a:rPr kumimoji="0" lang="tr-TR" sz="2200" b="0" i="0" u="none" strike="noStrike" cap="none" normalizeH="0" baseline="0" dirty="0" smtClean="0">
                <a:ln>
                  <a:noFill/>
                </a:ln>
                <a:solidFill>
                  <a:srgbClr val="5870BB"/>
                </a:solidFill>
                <a:effectLst/>
                <a:latin typeface="Cooper Black" pitchFamily="18" charset="0"/>
                <a:ea typeface="MS PMincho" pitchFamily="18" charset="-128"/>
                <a:cs typeface="Courier"/>
              </a:rPr>
              <a:t> </a:t>
            </a:r>
            <a:r>
              <a:rPr kumimoji="0" lang="tr-TR" sz="2200" b="0" i="0" u="none" strike="noStrike" cap="none" normalizeH="0" baseline="0" dirty="0" err="1" smtClean="0">
                <a:ln>
                  <a:noFill/>
                </a:ln>
                <a:solidFill>
                  <a:srgbClr val="5870BB"/>
                </a:solidFill>
                <a:effectLst/>
                <a:latin typeface="Cooper Black" pitchFamily="18" charset="0"/>
                <a:ea typeface="MS PMincho" pitchFamily="18" charset="-128"/>
                <a:cs typeface="Courier"/>
              </a:rPr>
              <a:t>Dolphin</a:t>
            </a:r>
            <a:r>
              <a:rPr kumimoji="0" lang="tr-TR" sz="2200" b="0" i="0" u="none" strike="noStrike" cap="none" normalizeH="0" baseline="0" dirty="0" smtClean="0">
                <a:ln>
                  <a:noFill/>
                </a:ln>
                <a:solidFill>
                  <a:srgbClr val="5870BB"/>
                </a:solidFill>
                <a:effectLst/>
                <a:latin typeface="Cooper Black" pitchFamily="18" charset="0"/>
                <a:ea typeface="MS PMincho" pitchFamily="18" charset="-128"/>
                <a:cs typeface="Courier"/>
              </a:rPr>
              <a:t> Show </a:t>
            </a:r>
            <a:r>
              <a:rPr kumimoji="0" lang="tr-TR" sz="2200" b="0" i="0" u="none" strike="noStrike" cap="none" normalizeH="0" baseline="0" dirty="0" err="1" smtClean="0">
                <a:ln>
                  <a:noFill/>
                </a:ln>
                <a:solidFill>
                  <a:srgbClr val="5870BB"/>
                </a:solidFill>
                <a:effectLst/>
                <a:latin typeface="Cooper Black" pitchFamily="18" charset="0"/>
                <a:ea typeface="MS PMincho" pitchFamily="18" charset="-128"/>
                <a:cs typeface="Courier"/>
              </a:rPr>
              <a:t>Center</a:t>
            </a:r>
            <a:r>
              <a:rPr kumimoji="0" lang="tr-TR" sz="800" b="0" i="0" u="none" strike="noStrike" cap="none" normalizeH="0" baseline="0" dirty="0" smtClean="0">
                <a:ln>
                  <a:noFill/>
                </a:ln>
                <a:solidFill>
                  <a:schemeClr val="tx1"/>
                </a:solidFill>
                <a:effectLst/>
                <a:latin typeface="Arial" pitchFamily="34"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3" descr="Macintosh HD:private:var:folders:ww:vfh582nd6k5fqylkt7dvlf800000gn:T:TemporaryItems:moi-istanbul-rotated-1.jp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644008" y="3717032"/>
            <a:ext cx="2448272" cy="1584176"/>
          </a:xfrm>
          <a:prstGeom prst="rect">
            <a:avLst/>
          </a:prstGeom>
          <a:noFill/>
          <a:ln>
            <a:noFill/>
          </a:ln>
        </p:spPr>
      </p:pic>
      <p:pic>
        <p:nvPicPr>
          <p:cNvPr id="9" name="Picture 4" descr="Macintosh HD:private:var:folders:ww:vfh582nd6k5fqylkt7dvlf800000gn:T:TemporaryItems:download.jpg"/>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6516216" y="5085184"/>
            <a:ext cx="2291333" cy="1440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3008313" cy="1162050"/>
          </a:xfrm>
        </p:spPr>
        <p:txBody>
          <a:bodyPr>
            <a:normAutofit/>
          </a:bodyPr>
          <a:lstStyle/>
          <a:p>
            <a:r>
              <a:rPr lang="tr-TR" sz="4000" b="0" dirty="0" err="1" smtClean="0">
                <a:latin typeface="Algerian" pitchFamily="82" charset="0"/>
              </a:rPr>
              <a:t>Clothes</a:t>
            </a:r>
            <a:endParaRPr lang="tr-TR" sz="4000" b="0" dirty="0">
              <a:latin typeface="Algerian" pitchFamily="82" charset="0"/>
            </a:endParaRPr>
          </a:p>
        </p:txBody>
      </p:sp>
      <p:sp>
        <p:nvSpPr>
          <p:cNvPr id="4" name="3 Metin Yer Tutucusu"/>
          <p:cNvSpPr>
            <a:spLocks noGrp="1"/>
          </p:cNvSpPr>
          <p:nvPr>
            <p:ph type="body" sz="half" idx="2"/>
          </p:nvPr>
        </p:nvSpPr>
        <p:spPr>
          <a:xfrm>
            <a:off x="457200" y="1435101"/>
            <a:ext cx="3008313" cy="913779"/>
          </a:xfrm>
        </p:spPr>
        <p:txBody>
          <a:bodyPr>
            <a:noAutofit/>
          </a:bodyPr>
          <a:lstStyle/>
          <a:p>
            <a:r>
              <a:rPr lang="tr-TR" sz="2400" dirty="0" err="1" smtClean="0"/>
              <a:t>Teenagers</a:t>
            </a:r>
            <a:r>
              <a:rPr lang="tr-TR" sz="2400" dirty="0" smtClean="0"/>
              <a:t> </a:t>
            </a:r>
            <a:r>
              <a:rPr lang="tr-TR" sz="2400" dirty="0" err="1" smtClean="0"/>
              <a:t>mostly</a:t>
            </a:r>
            <a:r>
              <a:rPr lang="tr-TR" sz="2400" dirty="0" smtClean="0"/>
              <a:t> </a:t>
            </a:r>
            <a:r>
              <a:rPr lang="tr-TR" sz="2400" dirty="0" err="1" smtClean="0"/>
              <a:t>wear</a:t>
            </a:r>
            <a:r>
              <a:rPr lang="tr-TR" sz="2400" dirty="0" smtClean="0"/>
              <a:t> </a:t>
            </a:r>
            <a:r>
              <a:rPr lang="tr-TR" sz="2400" dirty="0" err="1" smtClean="0"/>
              <a:t>casual</a:t>
            </a:r>
            <a:r>
              <a:rPr lang="tr-TR" sz="2400" dirty="0" smtClean="0"/>
              <a:t> </a:t>
            </a:r>
            <a:r>
              <a:rPr lang="tr-TR" sz="2400" dirty="0" err="1" smtClean="0"/>
              <a:t>clothes</a:t>
            </a:r>
            <a:r>
              <a:rPr lang="tr-TR" sz="2400" dirty="0" smtClean="0"/>
              <a:t> in </a:t>
            </a:r>
            <a:r>
              <a:rPr lang="tr-TR" sz="2400" dirty="0" err="1" smtClean="0"/>
              <a:t>Istanbul</a:t>
            </a:r>
            <a:endParaRPr lang="tr-TR" sz="2400" dirty="0"/>
          </a:p>
        </p:txBody>
      </p:sp>
      <p:pic>
        <p:nvPicPr>
          <p:cNvPr id="5121" name="Picture 1" descr="C:\Users\admin\Downloads\WhatsApp Image 2020-11-16 at 12.43.38.jpeg"/>
          <p:cNvPicPr>
            <a:picLocks noGrp="1" noChangeAspect="1" noChangeArrowheads="1"/>
          </p:cNvPicPr>
          <p:nvPr>
            <p:ph idx="1"/>
          </p:nvPr>
        </p:nvPicPr>
        <p:blipFill>
          <a:blip r:embed="rId2" cstate="print"/>
          <a:srcRect/>
          <a:stretch>
            <a:fillRect/>
          </a:stretch>
        </p:blipFill>
        <p:spPr bwMode="auto">
          <a:xfrm>
            <a:off x="5580112" y="273051"/>
            <a:ext cx="3563888" cy="5177016"/>
          </a:xfrm>
          <a:prstGeom prst="rect">
            <a:avLst/>
          </a:prstGeom>
          <a:noFill/>
        </p:spPr>
      </p:pic>
      <p:pic>
        <p:nvPicPr>
          <p:cNvPr id="5122" name="Picture 2" descr="C:\Users\admin\Downloads\WhatsApp Image 2020-11-16 at 12.43.51.jpeg"/>
          <p:cNvPicPr>
            <a:picLocks noChangeAspect="1" noChangeArrowheads="1"/>
          </p:cNvPicPr>
          <p:nvPr/>
        </p:nvPicPr>
        <p:blipFill>
          <a:blip r:embed="rId3" cstate="print"/>
          <a:srcRect/>
          <a:stretch>
            <a:fillRect/>
          </a:stretch>
        </p:blipFill>
        <p:spPr bwMode="auto">
          <a:xfrm>
            <a:off x="3491880" y="476672"/>
            <a:ext cx="1728192" cy="2840863"/>
          </a:xfrm>
          <a:prstGeom prst="rect">
            <a:avLst/>
          </a:prstGeom>
          <a:noFill/>
        </p:spPr>
      </p:pic>
      <p:pic>
        <p:nvPicPr>
          <p:cNvPr id="5123" name="Picture 3" descr="C:\Users\admin\Downloads\WhatsApp Image 2020-11-16 at 12.44.02.jpeg"/>
          <p:cNvPicPr>
            <a:picLocks noChangeAspect="1" noChangeArrowheads="1"/>
          </p:cNvPicPr>
          <p:nvPr/>
        </p:nvPicPr>
        <p:blipFill>
          <a:blip r:embed="rId4" cstate="print"/>
          <a:srcRect/>
          <a:stretch>
            <a:fillRect/>
          </a:stretch>
        </p:blipFill>
        <p:spPr bwMode="auto">
          <a:xfrm>
            <a:off x="251520" y="2996952"/>
            <a:ext cx="3243263" cy="3279372"/>
          </a:xfrm>
          <a:prstGeom prst="rect">
            <a:avLst/>
          </a:prstGeom>
          <a:noFill/>
        </p:spPr>
      </p:pic>
      <p:pic>
        <p:nvPicPr>
          <p:cNvPr id="5125" name="Picture 5" descr="C:\Users\admin\Downloads\WhatsApp Image 2020-11-16 at 12.43.27.jpeg"/>
          <p:cNvPicPr>
            <a:picLocks noChangeAspect="1" noChangeArrowheads="1"/>
          </p:cNvPicPr>
          <p:nvPr/>
        </p:nvPicPr>
        <p:blipFill>
          <a:blip r:embed="rId5" cstate="print"/>
          <a:srcRect/>
          <a:stretch>
            <a:fillRect/>
          </a:stretch>
        </p:blipFill>
        <p:spPr bwMode="auto">
          <a:xfrm>
            <a:off x="4427984" y="3429000"/>
            <a:ext cx="1748513" cy="28434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3312368" cy="1196752"/>
          </a:xfrm>
        </p:spPr>
        <p:txBody>
          <a:bodyPr>
            <a:normAutofit/>
          </a:bodyPr>
          <a:lstStyle/>
          <a:p>
            <a:r>
              <a:rPr lang="tr-TR" sz="2800" b="0" dirty="0" err="1" smtClean="0">
                <a:latin typeface="Algerian" pitchFamily="82" charset="0"/>
              </a:rPr>
              <a:t>medıterranean</a:t>
            </a:r>
            <a:r>
              <a:rPr lang="tr-TR" sz="2800" b="0" dirty="0" smtClean="0">
                <a:latin typeface="Algerian" pitchFamily="82" charset="0"/>
              </a:rPr>
              <a:t> </a:t>
            </a:r>
            <a:br>
              <a:rPr lang="tr-TR" sz="2800" b="0" dirty="0" smtClean="0">
                <a:latin typeface="Algerian" pitchFamily="82" charset="0"/>
              </a:rPr>
            </a:br>
            <a:r>
              <a:rPr lang="tr-TR" sz="2800" b="0" dirty="0" smtClean="0">
                <a:latin typeface="Algerian" pitchFamily="82" charset="0"/>
              </a:rPr>
              <a:t>                 </a:t>
            </a:r>
            <a:r>
              <a:rPr lang="tr-TR" sz="2800" b="0" dirty="0" err="1" smtClean="0">
                <a:latin typeface="Algerian" pitchFamily="82" charset="0"/>
              </a:rPr>
              <a:t>Cuisine</a:t>
            </a:r>
            <a:endParaRPr lang="tr-TR" sz="2800" b="0" dirty="0">
              <a:latin typeface="Algerian" pitchFamily="82" charset="0"/>
            </a:endParaRPr>
          </a:p>
        </p:txBody>
      </p:sp>
      <p:sp>
        <p:nvSpPr>
          <p:cNvPr id="4" name="3 Metin Yer Tutucusu"/>
          <p:cNvSpPr>
            <a:spLocks noGrp="1"/>
          </p:cNvSpPr>
          <p:nvPr>
            <p:ph type="body" sz="half" idx="2"/>
          </p:nvPr>
        </p:nvSpPr>
        <p:spPr>
          <a:xfrm>
            <a:off x="395536" y="1484784"/>
            <a:ext cx="3008313" cy="2808311"/>
          </a:xfrm>
        </p:spPr>
        <p:txBody>
          <a:bodyPr>
            <a:normAutofit lnSpcReduction="10000"/>
          </a:bodyPr>
          <a:lstStyle/>
          <a:p>
            <a:r>
              <a:rPr lang="tr-TR" sz="2800" dirty="0" smtClean="0"/>
              <a:t> </a:t>
            </a:r>
            <a:r>
              <a:rPr lang="tr-TR" sz="2800" dirty="0" err="1" smtClean="0"/>
              <a:t>includes</a:t>
            </a:r>
            <a:r>
              <a:rPr lang="tr-TR" sz="2800" dirty="0" smtClean="0"/>
              <a:t> </a:t>
            </a:r>
            <a:r>
              <a:rPr lang="tr-TR" sz="2800" dirty="0" err="1" smtClean="0"/>
              <a:t>olive</a:t>
            </a:r>
            <a:r>
              <a:rPr lang="tr-TR" sz="2800" dirty="0" smtClean="0"/>
              <a:t> </a:t>
            </a:r>
            <a:r>
              <a:rPr lang="tr-TR" sz="2800" dirty="0" err="1" smtClean="0"/>
              <a:t>oiled</a:t>
            </a:r>
            <a:r>
              <a:rPr lang="tr-TR" sz="2800" dirty="0" smtClean="0"/>
              <a:t> </a:t>
            </a:r>
            <a:r>
              <a:rPr lang="tr-TR" sz="2800" dirty="0" err="1" smtClean="0"/>
              <a:t>healthy</a:t>
            </a:r>
            <a:r>
              <a:rPr lang="tr-TR" sz="2800" dirty="0" smtClean="0"/>
              <a:t> </a:t>
            </a:r>
            <a:r>
              <a:rPr lang="tr-TR" sz="2800" dirty="0" err="1" smtClean="0"/>
              <a:t>flavors</a:t>
            </a:r>
            <a:r>
              <a:rPr lang="tr-TR" sz="2800" dirty="0" smtClean="0"/>
              <a:t> as </a:t>
            </a:r>
            <a:r>
              <a:rPr lang="tr-TR" sz="2800" dirty="0" err="1" smtClean="0"/>
              <a:t>well</a:t>
            </a:r>
            <a:r>
              <a:rPr lang="tr-TR" sz="2800" dirty="0" smtClean="0"/>
              <a:t> as </a:t>
            </a:r>
            <a:r>
              <a:rPr lang="tr-TR" sz="2800" dirty="0" err="1" smtClean="0"/>
              <a:t>delicious</a:t>
            </a:r>
            <a:r>
              <a:rPr lang="tr-TR" sz="2800" dirty="0" smtClean="0"/>
              <a:t>, </a:t>
            </a:r>
            <a:r>
              <a:rPr lang="tr-TR" sz="2800" dirty="0" err="1" smtClean="0"/>
              <a:t>contains</a:t>
            </a:r>
            <a:r>
              <a:rPr lang="tr-TR" sz="2800" dirty="0" smtClean="0"/>
              <a:t> </a:t>
            </a:r>
            <a:r>
              <a:rPr lang="tr-TR" sz="2800" dirty="0" err="1" smtClean="0"/>
              <a:t>foods</a:t>
            </a:r>
            <a:r>
              <a:rPr lang="tr-TR" sz="2800" dirty="0" smtClean="0"/>
              <a:t> </a:t>
            </a:r>
            <a:r>
              <a:rPr lang="tr-TR" sz="2800" dirty="0" err="1" smtClean="0"/>
              <a:t>rich</a:t>
            </a:r>
            <a:r>
              <a:rPr lang="tr-TR" sz="2800" dirty="0" smtClean="0"/>
              <a:t> in </a:t>
            </a:r>
            <a:r>
              <a:rPr lang="tr-TR" sz="2800" dirty="0" err="1" smtClean="0"/>
              <a:t>vitamins</a:t>
            </a:r>
            <a:r>
              <a:rPr lang="tr-TR" sz="2800" dirty="0" smtClean="0"/>
              <a:t> </a:t>
            </a:r>
            <a:r>
              <a:rPr lang="tr-TR" sz="2800" dirty="0" err="1" smtClean="0"/>
              <a:t>and</a:t>
            </a:r>
            <a:r>
              <a:rPr lang="tr-TR" sz="2800" dirty="0" smtClean="0"/>
              <a:t> </a:t>
            </a:r>
            <a:r>
              <a:rPr lang="tr-TR" sz="2800" dirty="0" err="1" smtClean="0"/>
              <a:t>minerals</a:t>
            </a:r>
            <a:r>
              <a:rPr lang="tr-TR" sz="2800" dirty="0" smtClean="0"/>
              <a:t>. </a:t>
            </a:r>
          </a:p>
          <a:p>
            <a:endParaRPr lang="tr-TR" sz="2000" dirty="0" smtClean="0"/>
          </a:p>
          <a:p>
            <a:endParaRPr lang="tr-TR" dirty="0" smtClean="0"/>
          </a:p>
          <a:p>
            <a:endParaRPr lang="tr-TR" dirty="0" smtClean="0"/>
          </a:p>
          <a:p>
            <a:endParaRPr lang="tr-TR" dirty="0" smtClean="0"/>
          </a:p>
          <a:p>
            <a:endParaRPr lang="tr-TR" dirty="0"/>
          </a:p>
        </p:txBody>
      </p:sp>
      <p:pic>
        <p:nvPicPr>
          <p:cNvPr id="8" name="7 Resim" descr="http://www.arcadium.com.tr/Blog/wp-content/uploads/2019/10/akdeniz-tipi-beslenme-1132x670.jpg"/>
          <p:cNvPicPr/>
          <p:nvPr/>
        </p:nvPicPr>
        <p:blipFill>
          <a:blip r:embed="rId2" cstate="print"/>
          <a:srcRect/>
          <a:stretch>
            <a:fillRect/>
          </a:stretch>
        </p:blipFill>
        <p:spPr bwMode="auto">
          <a:xfrm>
            <a:off x="3563888" y="260648"/>
            <a:ext cx="5334000" cy="2667000"/>
          </a:xfrm>
          <a:prstGeom prst="rect">
            <a:avLst/>
          </a:prstGeom>
          <a:noFill/>
          <a:ln w="9525">
            <a:noFill/>
            <a:miter lim="800000"/>
            <a:headEnd/>
            <a:tailEnd/>
          </a:ln>
        </p:spPr>
      </p:pic>
      <p:pic>
        <p:nvPicPr>
          <p:cNvPr id="10" name="9 Resim" descr="Zeytinyağlı Bamya Tarifi, Nasıl Yapılır? (Resimli Anlatım) - Yemek.com"/>
          <p:cNvPicPr/>
          <p:nvPr/>
        </p:nvPicPr>
        <p:blipFill>
          <a:blip r:embed="rId3" cstate="print"/>
          <a:srcRect/>
          <a:stretch>
            <a:fillRect/>
          </a:stretch>
        </p:blipFill>
        <p:spPr bwMode="auto">
          <a:xfrm>
            <a:off x="251520" y="4365104"/>
            <a:ext cx="4229100" cy="2171700"/>
          </a:xfrm>
          <a:prstGeom prst="rect">
            <a:avLst/>
          </a:prstGeom>
          <a:noFill/>
          <a:ln w="9525">
            <a:noFill/>
            <a:miter lim="800000"/>
            <a:headEnd/>
            <a:tailEnd/>
          </a:ln>
        </p:spPr>
      </p:pic>
      <p:pic>
        <p:nvPicPr>
          <p:cNvPr id="11" name="10 Resim" descr="Zeytinyağlı Enginar Tarifi: Zeytinyağlı Enginar Nasıl Yapılır? | Lezzet"/>
          <p:cNvPicPr/>
          <p:nvPr/>
        </p:nvPicPr>
        <p:blipFill>
          <a:blip r:embed="rId4" cstate="print"/>
          <a:srcRect/>
          <a:stretch>
            <a:fillRect/>
          </a:stretch>
        </p:blipFill>
        <p:spPr bwMode="auto">
          <a:xfrm>
            <a:off x="3275856" y="2852936"/>
            <a:ext cx="4229100" cy="2381250"/>
          </a:xfrm>
          <a:prstGeom prst="rect">
            <a:avLst/>
          </a:prstGeom>
          <a:noFill/>
          <a:ln w="9525">
            <a:noFill/>
            <a:miter lim="800000"/>
            <a:headEnd/>
            <a:tailEnd/>
          </a:ln>
        </p:spPr>
      </p:pic>
      <p:pic>
        <p:nvPicPr>
          <p:cNvPr id="12" name="11 Resim" descr="Zeytinyağlı Patlıcan Ruloları Tarifi"/>
          <p:cNvPicPr/>
          <p:nvPr/>
        </p:nvPicPr>
        <p:blipFill>
          <a:blip r:embed="rId5" cstate="print"/>
          <a:srcRect/>
          <a:stretch>
            <a:fillRect/>
          </a:stretch>
        </p:blipFill>
        <p:spPr bwMode="auto">
          <a:xfrm>
            <a:off x="5508104" y="4725144"/>
            <a:ext cx="338437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3050"/>
            <a:ext cx="3779912" cy="1931814"/>
          </a:xfrm>
        </p:spPr>
        <p:txBody>
          <a:bodyPr>
            <a:normAutofit/>
          </a:bodyPr>
          <a:lstStyle/>
          <a:p>
            <a:r>
              <a:rPr lang="tr-TR" sz="2800" b="0" dirty="0" smtClean="0">
                <a:latin typeface="Algerian" pitchFamily="82" charset="0"/>
              </a:rPr>
              <a:t>LOCATION </a:t>
            </a:r>
            <a:br>
              <a:rPr lang="tr-TR" sz="2800" b="0" dirty="0" smtClean="0">
                <a:latin typeface="Algerian" pitchFamily="82" charset="0"/>
              </a:rPr>
            </a:br>
            <a:r>
              <a:rPr lang="tr-TR" sz="2800" b="0" dirty="0" smtClean="0">
                <a:latin typeface="Algerian" pitchFamily="82" charset="0"/>
              </a:rPr>
              <a:t>             of</a:t>
            </a:r>
            <a:br>
              <a:rPr lang="tr-TR" sz="2800" b="0" dirty="0" smtClean="0">
                <a:latin typeface="Algerian" pitchFamily="82" charset="0"/>
              </a:rPr>
            </a:br>
            <a:r>
              <a:rPr lang="tr-TR" sz="2800" b="0" dirty="0" smtClean="0">
                <a:latin typeface="Algerian" pitchFamily="82" charset="0"/>
              </a:rPr>
              <a:t>                   ISTANBUL</a:t>
            </a:r>
            <a:endParaRPr lang="tr-TR" sz="2800" b="0" dirty="0">
              <a:latin typeface="Algerian" pitchFamily="82" charset="0"/>
            </a:endParaRPr>
          </a:p>
        </p:txBody>
      </p:sp>
      <p:sp>
        <p:nvSpPr>
          <p:cNvPr id="4" name="3 Metin Yer Tutucusu"/>
          <p:cNvSpPr>
            <a:spLocks noGrp="1"/>
          </p:cNvSpPr>
          <p:nvPr>
            <p:ph type="body" sz="half" idx="2"/>
          </p:nvPr>
        </p:nvSpPr>
        <p:spPr>
          <a:xfrm>
            <a:off x="395536" y="2564904"/>
            <a:ext cx="3008313" cy="4509120"/>
          </a:xfrm>
        </p:spPr>
        <p:txBody>
          <a:bodyPr>
            <a:normAutofit/>
          </a:bodyPr>
          <a:lstStyle/>
          <a:p>
            <a:r>
              <a:rPr lang="tr-TR" sz="2000" i="1" dirty="0" err="1" smtClean="0"/>
              <a:t>Istanbul</a:t>
            </a:r>
            <a:r>
              <a:rPr lang="tr-TR" sz="2000" i="1" dirty="0" smtClean="0"/>
              <a:t>, </a:t>
            </a:r>
            <a:r>
              <a:rPr lang="tr-TR" sz="2000" i="1" dirty="0" err="1" smtClean="0"/>
              <a:t>which</a:t>
            </a:r>
            <a:r>
              <a:rPr lang="tr-TR" sz="2000" i="1" dirty="0" smtClean="0"/>
              <a:t> is </a:t>
            </a:r>
            <a:r>
              <a:rPr lang="tr-TR" sz="2000" i="1" dirty="0" err="1" smtClean="0"/>
              <a:t>located</a:t>
            </a:r>
            <a:r>
              <a:rPr lang="tr-TR" sz="2000" i="1" dirty="0" smtClean="0"/>
              <a:t> in </a:t>
            </a:r>
            <a:r>
              <a:rPr lang="tr-TR" sz="2000" i="1" dirty="0" err="1" smtClean="0"/>
              <a:t>the</a:t>
            </a:r>
            <a:r>
              <a:rPr lang="tr-TR" sz="2000" i="1" dirty="0" smtClean="0"/>
              <a:t> </a:t>
            </a:r>
            <a:r>
              <a:rPr lang="tr-TR" sz="2000" i="1" dirty="0" err="1"/>
              <a:t>northwest</a:t>
            </a:r>
            <a:r>
              <a:rPr lang="tr-TR" sz="2000" i="1" dirty="0"/>
              <a:t> of </a:t>
            </a:r>
            <a:r>
              <a:rPr lang="tr-TR" sz="2000" i="1" dirty="0" err="1"/>
              <a:t>Turkey</a:t>
            </a:r>
            <a:r>
              <a:rPr lang="tr-TR" sz="2000" i="1" dirty="0"/>
              <a:t>, </a:t>
            </a:r>
            <a:r>
              <a:rPr lang="tr-TR" sz="2000" i="1" dirty="0" err="1"/>
              <a:t>along</a:t>
            </a:r>
            <a:r>
              <a:rPr lang="tr-TR" sz="2000" i="1" dirty="0"/>
              <a:t> </a:t>
            </a:r>
            <a:r>
              <a:rPr lang="tr-TR" sz="2000" i="1" dirty="0" err="1"/>
              <a:t>the</a:t>
            </a:r>
            <a:r>
              <a:rPr lang="tr-TR" sz="2000" i="1" dirty="0"/>
              <a:t> </a:t>
            </a:r>
            <a:r>
              <a:rPr lang="tr-TR" sz="2000" i="1" dirty="0" err="1"/>
              <a:t>Sea</a:t>
            </a:r>
            <a:r>
              <a:rPr lang="tr-TR" sz="2000" i="1" dirty="0"/>
              <a:t> of Marmara </a:t>
            </a:r>
            <a:r>
              <a:rPr lang="tr-TR" sz="2000" i="1" dirty="0" err="1" smtClean="0"/>
              <a:t>the</a:t>
            </a:r>
            <a:r>
              <a:rPr lang="tr-TR" sz="2000" i="1" dirty="0" smtClean="0"/>
              <a:t> </a:t>
            </a:r>
            <a:r>
              <a:rPr lang="tr-TR" sz="2000" i="1" dirty="0" err="1" smtClean="0"/>
              <a:t>Bosphorus</a:t>
            </a:r>
            <a:r>
              <a:rPr lang="tr-TR" sz="2000" i="1" dirty="0" smtClean="0"/>
              <a:t> </a:t>
            </a:r>
            <a:r>
              <a:rPr lang="tr-TR" sz="2000" i="1" dirty="0" err="1" smtClean="0"/>
              <a:t>and</a:t>
            </a:r>
            <a:r>
              <a:rPr lang="tr-TR" sz="2000" i="1" dirty="0" smtClean="0"/>
              <a:t> </a:t>
            </a:r>
            <a:r>
              <a:rPr lang="tr-TR" sz="2000" i="1" dirty="0" err="1" smtClean="0"/>
              <a:t>the</a:t>
            </a:r>
            <a:r>
              <a:rPr lang="tr-TR" sz="2000" i="1" dirty="0" smtClean="0"/>
              <a:t> </a:t>
            </a:r>
            <a:r>
              <a:rPr lang="tr-TR" sz="2000" i="1" dirty="0"/>
              <a:t>Golden </a:t>
            </a:r>
            <a:r>
              <a:rPr lang="tr-TR" sz="2000" i="1" dirty="0" err="1" smtClean="0"/>
              <a:t>Horn</a:t>
            </a:r>
            <a:r>
              <a:rPr lang="tr-TR" sz="2000" i="1" dirty="0" smtClean="0"/>
              <a:t>, is not </a:t>
            </a:r>
            <a:r>
              <a:rPr lang="tr-TR" sz="2000" i="1" dirty="0" err="1" smtClean="0"/>
              <a:t>the</a:t>
            </a:r>
            <a:r>
              <a:rPr lang="tr-TR" sz="2000" i="1" dirty="0" smtClean="0"/>
              <a:t> </a:t>
            </a:r>
            <a:r>
              <a:rPr lang="tr-TR" sz="2000" i="1" dirty="0" err="1" smtClean="0"/>
              <a:t>capital</a:t>
            </a:r>
            <a:r>
              <a:rPr lang="tr-TR" sz="2000" i="1" dirty="0" smtClean="0"/>
              <a:t> of </a:t>
            </a:r>
            <a:r>
              <a:rPr lang="tr-TR" sz="2000" i="1" dirty="0" err="1" smtClean="0"/>
              <a:t>Turkey</a:t>
            </a:r>
            <a:r>
              <a:rPr lang="tr-TR" sz="2000" i="1" dirty="0" smtClean="0"/>
              <a:t>,but </a:t>
            </a:r>
            <a:r>
              <a:rPr lang="tr-TR" sz="2000" i="1" dirty="0" err="1" smtClean="0"/>
              <a:t>the</a:t>
            </a:r>
            <a:r>
              <a:rPr lang="tr-TR" sz="2000" i="1" dirty="0" smtClean="0"/>
              <a:t> </a:t>
            </a:r>
            <a:r>
              <a:rPr lang="tr-TR" sz="2000" i="1" dirty="0" err="1" smtClean="0"/>
              <a:t>most</a:t>
            </a:r>
            <a:r>
              <a:rPr lang="tr-TR" sz="2000" i="1" dirty="0" smtClean="0"/>
              <a:t> </a:t>
            </a:r>
            <a:r>
              <a:rPr lang="tr-TR" sz="2000" i="1" dirty="0" err="1" smtClean="0"/>
              <a:t>crowded</a:t>
            </a:r>
            <a:r>
              <a:rPr lang="tr-TR" sz="2000" i="1" dirty="0" smtClean="0"/>
              <a:t> </a:t>
            </a:r>
            <a:r>
              <a:rPr lang="tr-TR" sz="2000" i="1" dirty="0" err="1" smtClean="0"/>
              <a:t>and</a:t>
            </a:r>
            <a:r>
              <a:rPr lang="tr-TR" sz="2000" i="1" dirty="0" smtClean="0"/>
              <a:t>  </a:t>
            </a:r>
            <a:r>
              <a:rPr lang="tr-TR" sz="2000" i="1" dirty="0" err="1" smtClean="0"/>
              <a:t>important</a:t>
            </a:r>
            <a:r>
              <a:rPr lang="tr-TR" sz="2000" i="1" dirty="0" smtClean="0"/>
              <a:t> </a:t>
            </a:r>
            <a:r>
              <a:rPr lang="tr-TR" sz="2000" i="1" dirty="0" err="1" smtClean="0"/>
              <a:t>city</a:t>
            </a:r>
            <a:r>
              <a:rPr lang="tr-TR" sz="2000" i="1" dirty="0" smtClean="0"/>
              <a:t> in </a:t>
            </a:r>
            <a:r>
              <a:rPr lang="tr-TR" sz="2000" i="1" dirty="0" err="1" smtClean="0"/>
              <a:t>Turkey</a:t>
            </a:r>
            <a:r>
              <a:rPr lang="tr-TR" sz="2000" i="1" dirty="0" smtClean="0"/>
              <a:t>.</a:t>
            </a:r>
          </a:p>
          <a:p>
            <a:r>
              <a:rPr lang="tr-TR" sz="2400" i="1" dirty="0" err="1" smtClean="0"/>
              <a:t>It</a:t>
            </a:r>
            <a:r>
              <a:rPr lang="tr-TR" sz="2400" i="1" dirty="0" smtClean="0"/>
              <a:t> has </a:t>
            </a:r>
            <a:r>
              <a:rPr lang="tr-TR" sz="2400" i="1" dirty="0" err="1" smtClean="0"/>
              <a:t>been</a:t>
            </a:r>
            <a:r>
              <a:rPr lang="tr-TR" sz="2400" i="1" dirty="0" smtClean="0"/>
              <a:t> </a:t>
            </a:r>
            <a:r>
              <a:rPr lang="tr-TR" sz="2400" i="1" dirty="0" err="1" smtClean="0"/>
              <a:t>the</a:t>
            </a:r>
            <a:r>
              <a:rPr lang="tr-TR" sz="2400" i="1" dirty="0" smtClean="0"/>
              <a:t> </a:t>
            </a:r>
            <a:r>
              <a:rPr lang="tr-TR" sz="2400" i="1" dirty="0" err="1" smtClean="0"/>
              <a:t>capital</a:t>
            </a:r>
            <a:r>
              <a:rPr lang="tr-TR" sz="2400" i="1" dirty="0" smtClean="0"/>
              <a:t> </a:t>
            </a:r>
            <a:r>
              <a:rPr lang="tr-TR" sz="2400" i="1" dirty="0" err="1" smtClean="0"/>
              <a:t>for</a:t>
            </a:r>
            <a:r>
              <a:rPr lang="tr-TR" sz="2400" i="1" dirty="0" smtClean="0"/>
              <a:t> </a:t>
            </a:r>
            <a:r>
              <a:rPr lang="tr-TR" sz="2400" i="1" dirty="0" err="1" smtClean="0"/>
              <a:t>many</a:t>
            </a:r>
            <a:r>
              <a:rPr lang="tr-TR" sz="2400" i="1" dirty="0" smtClean="0"/>
              <a:t> </a:t>
            </a:r>
            <a:r>
              <a:rPr lang="tr-TR" sz="2400" i="1" dirty="0" err="1" smtClean="0"/>
              <a:t>years</a:t>
            </a:r>
            <a:r>
              <a:rPr lang="tr-TR" sz="2400" i="1" dirty="0" smtClean="0"/>
              <a:t> </a:t>
            </a:r>
            <a:r>
              <a:rPr lang="tr-TR" sz="2400" i="1" dirty="0" err="1" smtClean="0"/>
              <a:t>to</a:t>
            </a:r>
            <a:r>
              <a:rPr lang="tr-TR" sz="2400" i="1" dirty="0" smtClean="0"/>
              <a:t> </a:t>
            </a:r>
            <a:r>
              <a:rPr lang="tr-TR" sz="2400" i="1" dirty="0" err="1" smtClean="0"/>
              <a:t>three</a:t>
            </a:r>
            <a:r>
              <a:rPr lang="tr-TR" sz="2400" i="1" dirty="0" smtClean="0"/>
              <a:t> </a:t>
            </a:r>
            <a:r>
              <a:rPr lang="tr-TR" sz="2400" i="1" dirty="0" err="1" smtClean="0"/>
              <a:t>major</a:t>
            </a:r>
            <a:r>
              <a:rPr lang="tr-TR" sz="2400" i="1" dirty="0" smtClean="0"/>
              <a:t> </a:t>
            </a:r>
            <a:r>
              <a:rPr lang="tr-TR" sz="2400" i="1" dirty="0" err="1" smtClean="0"/>
              <a:t>Empires</a:t>
            </a:r>
            <a:endParaRPr lang="tr-TR" sz="2400" i="1" dirty="0" smtClean="0"/>
          </a:p>
          <a:p>
            <a:endParaRPr lang="tr-TR" i="1" dirty="0" smtClean="0"/>
          </a:p>
          <a:p>
            <a:endParaRPr lang="tr-TR" i="1" dirty="0" smtClean="0"/>
          </a:p>
          <a:p>
            <a:endParaRPr lang="tr-TR" i="1" dirty="0" smtClean="0"/>
          </a:p>
          <a:p>
            <a:endParaRPr lang="tr-TR" dirty="0"/>
          </a:p>
          <a:p>
            <a:endParaRPr lang="tr-TR" dirty="0"/>
          </a:p>
        </p:txBody>
      </p:sp>
      <p:pic>
        <p:nvPicPr>
          <p:cNvPr id="5" name="Picture 303025266"/>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3779912" y="692696"/>
            <a:ext cx="4896544" cy="2592287"/>
          </a:xfrm>
          <a:prstGeom prst="rect">
            <a:avLst/>
          </a:prstGeom>
        </p:spPr>
      </p:pic>
      <p:sp>
        <p:nvSpPr>
          <p:cNvPr id="6" name="3 Metin Yer Tutucusu"/>
          <p:cNvSpPr txBox="1">
            <a:spLocks/>
          </p:cNvSpPr>
          <p:nvPr/>
        </p:nvSpPr>
        <p:spPr>
          <a:xfrm>
            <a:off x="4139952" y="3645024"/>
            <a:ext cx="4680520" cy="28803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1" u="none" strike="noStrike" kern="1200" cap="none" spc="0" normalizeH="0" baseline="0" noProof="0" dirty="0" smtClean="0">
              <a:ln>
                <a:noFill/>
              </a:ln>
              <a:solidFill>
                <a:schemeClr val="tx1"/>
              </a:solidFill>
              <a:effectLst/>
              <a:uLnTx/>
              <a:uFillTx/>
              <a:latin typeface="+mn-lt"/>
              <a:ea typeface="+mn-ea"/>
              <a:cs typeface="+mn-cs"/>
            </a:endParaRPr>
          </a:p>
          <a:p>
            <a:r>
              <a:rPr lang="tr-TR" sz="2000" i="1" dirty="0" err="1" smtClean="0"/>
              <a:t>Istanbul</a:t>
            </a:r>
            <a:r>
              <a:rPr lang="tr-TR" sz="2000" i="1" dirty="0" smtClean="0"/>
              <a:t> is a </a:t>
            </a:r>
            <a:r>
              <a:rPr lang="tr-TR" sz="2000" i="1" dirty="0" err="1" smtClean="0"/>
              <a:t>transcontinental</a:t>
            </a:r>
            <a:r>
              <a:rPr lang="tr-TR" sz="2000" i="1" dirty="0" smtClean="0"/>
              <a:t> </a:t>
            </a:r>
            <a:r>
              <a:rPr lang="tr-TR" sz="2000" i="1" dirty="0" err="1" smtClean="0"/>
              <a:t>city</a:t>
            </a:r>
            <a:r>
              <a:rPr lang="tr-TR" sz="2000" i="1" dirty="0" smtClean="0"/>
              <a:t>, </a:t>
            </a:r>
            <a:r>
              <a:rPr lang="tr-TR" sz="2000" i="1" dirty="0" err="1" smtClean="0"/>
              <a:t>its</a:t>
            </a:r>
            <a:r>
              <a:rPr lang="tr-TR" sz="2000" i="1" dirty="0" smtClean="0"/>
              <a:t> </a:t>
            </a:r>
            <a:r>
              <a:rPr lang="tr-TR" sz="2000" i="1" dirty="0" err="1" smtClean="0"/>
              <a:t>part</a:t>
            </a:r>
            <a:r>
              <a:rPr lang="tr-TR" sz="2000" i="1" dirty="0" smtClean="0"/>
              <a:t> in </a:t>
            </a:r>
            <a:r>
              <a:rPr lang="tr-TR" sz="2000" i="1" dirty="0" err="1" smtClean="0"/>
              <a:t>Europe</a:t>
            </a:r>
            <a:r>
              <a:rPr lang="tr-TR" sz="2000" i="1" dirty="0" smtClean="0"/>
              <a:t> is </a:t>
            </a:r>
            <a:r>
              <a:rPr lang="tr-TR" sz="2000" i="1" dirty="0" err="1" smtClean="0"/>
              <a:t>called</a:t>
            </a:r>
            <a:r>
              <a:rPr lang="tr-TR" sz="2000" i="1" dirty="0" smtClean="0"/>
              <a:t> </a:t>
            </a:r>
            <a:r>
              <a:rPr lang="tr-TR" sz="2000" i="1" dirty="0" err="1" smtClean="0"/>
              <a:t>the</a:t>
            </a:r>
            <a:r>
              <a:rPr lang="tr-TR" sz="2000" i="1" dirty="0" smtClean="0"/>
              <a:t> </a:t>
            </a:r>
            <a:r>
              <a:rPr lang="tr-TR" sz="2000" i="1" dirty="0" err="1" smtClean="0"/>
              <a:t>European</a:t>
            </a:r>
            <a:r>
              <a:rPr lang="tr-TR" sz="2000" i="1" dirty="0" smtClean="0"/>
              <a:t> Side </a:t>
            </a:r>
            <a:r>
              <a:rPr lang="tr-TR" sz="2000" i="1" dirty="0" err="1" smtClean="0"/>
              <a:t>or</a:t>
            </a:r>
            <a:r>
              <a:rPr lang="tr-TR" sz="2000" i="1" dirty="0" smtClean="0"/>
              <a:t> Rumeli Side, </a:t>
            </a:r>
            <a:r>
              <a:rPr lang="tr-TR" sz="2000" i="1" dirty="0" err="1" smtClean="0"/>
              <a:t>and</a:t>
            </a:r>
            <a:r>
              <a:rPr lang="tr-TR" sz="2000" i="1" dirty="0" smtClean="0"/>
              <a:t> </a:t>
            </a:r>
            <a:r>
              <a:rPr lang="tr-TR" sz="2000" i="1" dirty="0" err="1" smtClean="0"/>
              <a:t>its</a:t>
            </a:r>
            <a:r>
              <a:rPr lang="tr-TR" sz="2000" i="1" dirty="0" smtClean="0"/>
              <a:t> </a:t>
            </a:r>
            <a:r>
              <a:rPr lang="tr-TR" sz="2000" i="1" dirty="0" err="1" smtClean="0"/>
              <a:t>part</a:t>
            </a:r>
            <a:r>
              <a:rPr lang="tr-TR" sz="2000" i="1" dirty="0" smtClean="0"/>
              <a:t> in </a:t>
            </a:r>
            <a:r>
              <a:rPr lang="tr-TR" sz="2000" i="1" dirty="0" err="1" smtClean="0"/>
              <a:t>Asia</a:t>
            </a:r>
            <a:r>
              <a:rPr lang="tr-TR" sz="2000" i="1" dirty="0" smtClean="0"/>
              <a:t> is </a:t>
            </a:r>
            <a:r>
              <a:rPr lang="tr-TR" sz="2000" i="1" dirty="0" err="1" smtClean="0"/>
              <a:t>called</a:t>
            </a:r>
            <a:r>
              <a:rPr lang="tr-TR" sz="2000" i="1" dirty="0" smtClean="0"/>
              <a:t> </a:t>
            </a:r>
            <a:r>
              <a:rPr lang="tr-TR" sz="2000" i="1" dirty="0" err="1" smtClean="0"/>
              <a:t>the</a:t>
            </a:r>
            <a:r>
              <a:rPr lang="tr-TR" sz="2000" i="1" dirty="0" smtClean="0"/>
              <a:t> </a:t>
            </a:r>
            <a:r>
              <a:rPr lang="tr-TR" sz="2000" i="1" dirty="0" err="1" smtClean="0"/>
              <a:t>Anatolian</a:t>
            </a:r>
            <a:r>
              <a:rPr lang="tr-TR" sz="2000" i="1" dirty="0" smtClean="0"/>
              <a:t> Side </a:t>
            </a:r>
            <a:r>
              <a:rPr lang="tr-TR" sz="2000" i="1" dirty="0" err="1" smtClean="0"/>
              <a:t>or</a:t>
            </a:r>
            <a:r>
              <a:rPr lang="tr-TR" sz="2000" i="1" dirty="0" smtClean="0"/>
              <a:t> </a:t>
            </a:r>
            <a:r>
              <a:rPr lang="tr-TR" sz="2000" i="1" dirty="0" err="1" smtClean="0"/>
              <a:t>the</a:t>
            </a:r>
            <a:r>
              <a:rPr lang="tr-TR" sz="2000" i="1" dirty="0" smtClean="0"/>
              <a:t> </a:t>
            </a:r>
            <a:r>
              <a:rPr lang="tr-TR" sz="2000" i="1" dirty="0" err="1" smtClean="0"/>
              <a:t>Asian</a:t>
            </a:r>
            <a:r>
              <a:rPr lang="tr-TR" sz="2000" i="1" dirty="0" smtClean="0"/>
              <a:t> Side. </a:t>
            </a:r>
          </a:p>
          <a:p>
            <a:endParaRPr lang="tr-TR" sz="2000" i="1"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3008313" cy="1859806"/>
          </a:xfrm>
        </p:spPr>
        <p:txBody>
          <a:bodyPr>
            <a:normAutofit/>
          </a:bodyPr>
          <a:lstStyle/>
          <a:p>
            <a:r>
              <a:rPr lang="tr-TR" sz="2800" b="0" dirty="0" err="1" smtClean="0">
                <a:latin typeface="Algerian" pitchFamily="82" charset="0"/>
              </a:rPr>
              <a:t>Eastern</a:t>
            </a:r>
            <a:r>
              <a:rPr lang="tr-TR" sz="2800" b="0" dirty="0" smtClean="0">
                <a:latin typeface="Algerian" pitchFamily="82" charset="0"/>
              </a:rPr>
              <a:t> </a:t>
            </a:r>
            <a:br>
              <a:rPr lang="tr-TR" sz="2800" b="0" dirty="0" smtClean="0">
                <a:latin typeface="Algerian" pitchFamily="82" charset="0"/>
              </a:rPr>
            </a:br>
            <a:r>
              <a:rPr lang="tr-TR" sz="2800" b="0" dirty="0" smtClean="0">
                <a:latin typeface="Algerian" pitchFamily="82" charset="0"/>
              </a:rPr>
              <a:t>       </a:t>
            </a:r>
            <a:r>
              <a:rPr lang="tr-TR" sz="2800" b="0" dirty="0" err="1" smtClean="0">
                <a:latin typeface="Algerian" pitchFamily="82" charset="0"/>
              </a:rPr>
              <a:t>Anatolian</a:t>
            </a:r>
            <a:r>
              <a:rPr lang="tr-TR" sz="2800" b="0" dirty="0" smtClean="0">
                <a:latin typeface="Algerian" pitchFamily="82" charset="0"/>
              </a:rPr>
              <a:t> </a:t>
            </a:r>
            <a:br>
              <a:rPr lang="tr-TR" sz="2800" b="0" dirty="0" smtClean="0">
                <a:latin typeface="Algerian" pitchFamily="82" charset="0"/>
              </a:rPr>
            </a:br>
            <a:r>
              <a:rPr lang="tr-TR" sz="2800" b="0" dirty="0" smtClean="0">
                <a:latin typeface="Algerian" pitchFamily="82" charset="0"/>
              </a:rPr>
              <a:t>                 </a:t>
            </a:r>
            <a:r>
              <a:rPr lang="tr-TR" sz="2800" b="0" dirty="0" err="1" smtClean="0">
                <a:latin typeface="Algerian" pitchFamily="82" charset="0"/>
              </a:rPr>
              <a:t>Cuisine</a:t>
            </a:r>
            <a:endParaRPr lang="tr-TR" sz="2800" b="0" dirty="0">
              <a:latin typeface="Algerian" pitchFamily="82" charset="0"/>
            </a:endParaRPr>
          </a:p>
        </p:txBody>
      </p:sp>
      <p:sp>
        <p:nvSpPr>
          <p:cNvPr id="4" name="3 Metin Yer Tutucusu"/>
          <p:cNvSpPr>
            <a:spLocks noGrp="1"/>
          </p:cNvSpPr>
          <p:nvPr>
            <p:ph type="body" sz="half" idx="2"/>
          </p:nvPr>
        </p:nvSpPr>
        <p:spPr>
          <a:xfrm>
            <a:off x="457200" y="1916832"/>
            <a:ext cx="3008313" cy="4209331"/>
          </a:xfrm>
        </p:spPr>
        <p:txBody>
          <a:bodyPr/>
          <a:lstStyle/>
          <a:p>
            <a:r>
              <a:rPr lang="tr-TR" sz="2800" dirty="0" err="1" smtClean="0"/>
              <a:t>attracts</a:t>
            </a:r>
            <a:r>
              <a:rPr lang="tr-TR" sz="2800" dirty="0" smtClean="0"/>
              <a:t> </a:t>
            </a:r>
            <a:r>
              <a:rPr lang="tr-TR" sz="2800" dirty="0" err="1" smtClean="0"/>
              <a:t>attention</a:t>
            </a:r>
            <a:r>
              <a:rPr lang="tr-TR" sz="2800" dirty="0" smtClean="0"/>
              <a:t> </a:t>
            </a:r>
            <a:r>
              <a:rPr lang="tr-TR" sz="2800" dirty="0" err="1" smtClean="0"/>
              <a:t>especially</a:t>
            </a:r>
            <a:r>
              <a:rPr lang="tr-TR" sz="2800" dirty="0" smtClean="0"/>
              <a:t> </a:t>
            </a:r>
            <a:r>
              <a:rPr lang="tr-TR" sz="2800" dirty="0" err="1" smtClean="0"/>
              <a:t>with</a:t>
            </a:r>
            <a:r>
              <a:rPr lang="tr-TR" sz="2800" dirty="0" smtClean="0"/>
              <a:t> </a:t>
            </a:r>
            <a:r>
              <a:rPr lang="tr-TR" sz="2800" dirty="0" err="1" smtClean="0"/>
              <a:t>its</a:t>
            </a:r>
            <a:r>
              <a:rPr lang="tr-TR" sz="2800" dirty="0" smtClean="0"/>
              <a:t> </a:t>
            </a:r>
            <a:r>
              <a:rPr lang="tr-TR" sz="2800" dirty="0" err="1" smtClean="0"/>
              <a:t>meat</a:t>
            </a:r>
            <a:r>
              <a:rPr lang="tr-TR" sz="2800" dirty="0" smtClean="0"/>
              <a:t> </a:t>
            </a:r>
            <a:r>
              <a:rPr lang="tr-TR" sz="2800" dirty="0" err="1" smtClean="0"/>
              <a:t>dishes</a:t>
            </a:r>
            <a:r>
              <a:rPr lang="tr-TR" sz="2800" dirty="0" smtClean="0"/>
              <a:t> </a:t>
            </a:r>
            <a:r>
              <a:rPr lang="tr-TR" sz="2800" dirty="0" err="1" smtClean="0"/>
              <a:t>and</a:t>
            </a:r>
            <a:r>
              <a:rPr lang="tr-TR" sz="2800" dirty="0" smtClean="0"/>
              <a:t> </a:t>
            </a:r>
            <a:r>
              <a:rPr lang="tr-TR" sz="2800" dirty="0" err="1" smtClean="0"/>
              <a:t>desserts</a:t>
            </a:r>
            <a:r>
              <a:rPr lang="tr-TR" sz="2800" dirty="0" smtClean="0"/>
              <a:t>. </a:t>
            </a:r>
          </a:p>
          <a:p>
            <a:endParaRPr lang="tr-TR" sz="2000" dirty="0" smtClean="0"/>
          </a:p>
          <a:p>
            <a:endParaRPr lang="tr-TR" dirty="0" smtClean="0"/>
          </a:p>
          <a:p>
            <a:endParaRPr lang="tr-TR" dirty="0" smtClean="0"/>
          </a:p>
          <a:p>
            <a:endParaRPr lang="tr-TR" dirty="0" smtClean="0"/>
          </a:p>
          <a:p>
            <a:endParaRPr lang="tr-TR" dirty="0"/>
          </a:p>
        </p:txBody>
      </p:sp>
      <p:pic>
        <p:nvPicPr>
          <p:cNvPr id="5" name="4 İçerik Yer Tutucusu" descr="Doğu Anadolu Mutfağı - BiletBayisi Seyahat Blogu"/>
          <p:cNvPicPr>
            <a:picLocks noGrp="1"/>
          </p:cNvPicPr>
          <p:nvPr>
            <p:ph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332656"/>
            <a:ext cx="5111750" cy="3402018"/>
          </a:xfrm>
          <a:prstGeom prst="rect">
            <a:avLst/>
          </a:prstGeom>
          <a:noFill/>
          <a:ln>
            <a:noFill/>
          </a:ln>
        </p:spPr>
      </p:pic>
      <p:pic>
        <p:nvPicPr>
          <p:cNvPr id="6" name="5 Resim" descr="İçli Köfte Tarifi | Köfte Tarifleri | Güneydoğu Anadolu Bölgesi Yemekleri"/>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79512" y="3645024"/>
            <a:ext cx="4470068" cy="2980096"/>
          </a:xfrm>
          <a:prstGeom prst="rect">
            <a:avLst/>
          </a:prstGeom>
          <a:noFill/>
          <a:ln>
            <a:noFill/>
          </a:ln>
        </p:spPr>
      </p:pic>
      <p:sp>
        <p:nvSpPr>
          <p:cNvPr id="7" name="3 Metin Yer Tutucusu"/>
          <p:cNvSpPr txBox="1">
            <a:spLocks/>
          </p:cNvSpPr>
          <p:nvPr/>
        </p:nvSpPr>
        <p:spPr>
          <a:xfrm>
            <a:off x="5508104" y="4149080"/>
            <a:ext cx="3008313" cy="223224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Spices</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herbs</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are</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widely</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used</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in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kitchen</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3008313" cy="1162050"/>
          </a:xfrm>
        </p:spPr>
        <p:txBody>
          <a:bodyPr>
            <a:normAutofit/>
          </a:bodyPr>
          <a:lstStyle/>
          <a:p>
            <a:r>
              <a:rPr lang="tr-TR" sz="4000" b="0" dirty="0" err="1" smtClean="0">
                <a:latin typeface="Algerian" pitchFamily="82" charset="0"/>
              </a:rPr>
              <a:t>Climate</a:t>
            </a:r>
            <a:endParaRPr lang="tr-TR" sz="4000" b="0" dirty="0">
              <a:latin typeface="Algerian" pitchFamily="82" charset="0"/>
            </a:endParaRPr>
          </a:p>
        </p:txBody>
      </p:sp>
      <p:sp>
        <p:nvSpPr>
          <p:cNvPr id="4" name="3 Metin Yer Tutucusu"/>
          <p:cNvSpPr>
            <a:spLocks noGrp="1"/>
          </p:cNvSpPr>
          <p:nvPr>
            <p:ph type="body" sz="half" idx="2"/>
          </p:nvPr>
        </p:nvSpPr>
        <p:spPr>
          <a:xfrm>
            <a:off x="457200" y="1340768"/>
            <a:ext cx="3008313" cy="4785395"/>
          </a:xfrm>
        </p:spPr>
        <p:txBody>
          <a:bodyPr>
            <a:normAutofit lnSpcReduction="10000"/>
          </a:bodyPr>
          <a:lstStyle/>
          <a:p>
            <a:r>
              <a:rPr lang="tr-TR" sz="1800" dirty="0" err="1" smtClean="0"/>
              <a:t>Three</a:t>
            </a:r>
            <a:r>
              <a:rPr lang="tr-TR" sz="1800" dirty="0" smtClean="0"/>
              <a:t> </a:t>
            </a:r>
            <a:r>
              <a:rPr lang="tr-TR" sz="1800" dirty="0" err="1" smtClean="0"/>
              <a:t>climates</a:t>
            </a:r>
            <a:r>
              <a:rPr lang="tr-TR" sz="1800" dirty="0" smtClean="0"/>
              <a:t> can be </a:t>
            </a:r>
            <a:r>
              <a:rPr lang="tr-TR" sz="1800" dirty="0" err="1" smtClean="0"/>
              <a:t>seen</a:t>
            </a:r>
            <a:r>
              <a:rPr lang="tr-TR" sz="1800" dirty="0" smtClean="0"/>
              <a:t> in </a:t>
            </a:r>
            <a:r>
              <a:rPr lang="tr-TR" sz="1800" dirty="0" err="1" smtClean="0"/>
              <a:t>Turkey</a:t>
            </a:r>
            <a:r>
              <a:rPr lang="tr-TR" sz="1800" dirty="0" smtClean="0"/>
              <a:t> </a:t>
            </a:r>
            <a:r>
              <a:rPr lang="tr-TR" sz="1800" dirty="0" err="1" smtClean="0"/>
              <a:t>and</a:t>
            </a:r>
            <a:r>
              <a:rPr lang="tr-TR" sz="1800" dirty="0" smtClean="0"/>
              <a:t> </a:t>
            </a:r>
            <a:r>
              <a:rPr lang="tr-TR" sz="1800" dirty="0" err="1" smtClean="0"/>
              <a:t>also</a:t>
            </a:r>
            <a:r>
              <a:rPr lang="tr-TR" sz="1800" dirty="0" smtClean="0"/>
              <a:t> in </a:t>
            </a:r>
            <a:r>
              <a:rPr lang="tr-TR" sz="1800" dirty="0" err="1" smtClean="0"/>
              <a:t>Istanbul</a:t>
            </a:r>
            <a:r>
              <a:rPr lang="tr-TR" sz="1800" dirty="0" smtClean="0"/>
              <a:t>.</a:t>
            </a:r>
          </a:p>
          <a:p>
            <a:endParaRPr lang="tr-TR" sz="1800" dirty="0" smtClean="0"/>
          </a:p>
          <a:p>
            <a:r>
              <a:rPr lang="tr-TR" sz="1800" b="1" dirty="0" smtClean="0"/>
              <a:t>On </a:t>
            </a:r>
            <a:r>
              <a:rPr lang="tr-TR" sz="1800" b="1" dirty="0" err="1" smtClean="0"/>
              <a:t>the</a:t>
            </a:r>
            <a:r>
              <a:rPr lang="tr-TR" sz="1800" b="1" dirty="0" smtClean="0"/>
              <a:t> </a:t>
            </a:r>
            <a:r>
              <a:rPr lang="tr-TR" sz="1800" b="1" dirty="0" err="1" smtClean="0"/>
              <a:t>Black</a:t>
            </a:r>
            <a:r>
              <a:rPr lang="tr-TR" sz="1800" b="1" dirty="0" smtClean="0"/>
              <a:t> </a:t>
            </a:r>
            <a:r>
              <a:rPr lang="tr-TR" sz="1800" b="1" dirty="0" err="1" smtClean="0"/>
              <a:t>sea</a:t>
            </a:r>
            <a:r>
              <a:rPr lang="tr-TR" sz="1800" b="1" dirty="0" smtClean="0"/>
              <a:t> </a:t>
            </a:r>
            <a:r>
              <a:rPr lang="tr-TR" sz="1800" b="1" dirty="0" err="1" smtClean="0"/>
              <a:t>coast</a:t>
            </a:r>
            <a:r>
              <a:rPr lang="tr-TR" sz="1800" b="1" dirty="0" smtClean="0"/>
              <a:t>:</a:t>
            </a:r>
          </a:p>
          <a:p>
            <a:r>
              <a:rPr lang="tr-TR" sz="1800" dirty="0" err="1" smtClean="0"/>
              <a:t>Summers</a:t>
            </a:r>
            <a:r>
              <a:rPr lang="tr-TR" sz="1800" dirty="0" smtClean="0"/>
              <a:t> </a:t>
            </a:r>
            <a:r>
              <a:rPr lang="tr-TR" sz="1800" dirty="0" err="1" smtClean="0"/>
              <a:t>are</a:t>
            </a:r>
            <a:r>
              <a:rPr lang="tr-TR" sz="1800" dirty="0" smtClean="0"/>
              <a:t> </a:t>
            </a:r>
            <a:r>
              <a:rPr lang="tr-TR" sz="1800" dirty="0" err="1" smtClean="0"/>
              <a:t>cool</a:t>
            </a:r>
            <a:endParaRPr lang="tr-TR" sz="1800" dirty="0" smtClean="0"/>
          </a:p>
          <a:p>
            <a:r>
              <a:rPr lang="tr-TR" sz="1800" dirty="0" err="1" smtClean="0"/>
              <a:t>Winters</a:t>
            </a:r>
            <a:r>
              <a:rPr lang="tr-TR" sz="1800" dirty="0" smtClean="0"/>
              <a:t> </a:t>
            </a:r>
            <a:r>
              <a:rPr lang="tr-TR" sz="1800" dirty="0" err="1" smtClean="0"/>
              <a:t>are</a:t>
            </a:r>
            <a:r>
              <a:rPr lang="tr-TR" sz="1800" dirty="0" smtClean="0"/>
              <a:t> </a:t>
            </a:r>
            <a:r>
              <a:rPr lang="tr-TR" sz="1800" dirty="0" err="1" smtClean="0"/>
              <a:t>warm</a:t>
            </a:r>
            <a:r>
              <a:rPr lang="tr-TR" sz="1800" dirty="0" smtClean="0"/>
              <a:t>.</a:t>
            </a:r>
          </a:p>
          <a:p>
            <a:endParaRPr lang="tr-TR" sz="1800" dirty="0" smtClean="0"/>
          </a:p>
          <a:p>
            <a:r>
              <a:rPr lang="tr-TR" sz="1800" b="1" dirty="0" err="1" smtClean="0"/>
              <a:t>The</a:t>
            </a:r>
            <a:r>
              <a:rPr lang="tr-TR" sz="1800" b="1" dirty="0" smtClean="0"/>
              <a:t> </a:t>
            </a:r>
            <a:r>
              <a:rPr lang="tr-TR" sz="1800" b="1" dirty="0" err="1" smtClean="0"/>
              <a:t>Inner</a:t>
            </a:r>
            <a:r>
              <a:rPr lang="tr-TR" sz="1800" b="1" dirty="0" smtClean="0"/>
              <a:t> </a:t>
            </a:r>
            <a:r>
              <a:rPr lang="tr-TR" sz="1800" b="1" dirty="0" err="1" smtClean="0"/>
              <a:t>parts</a:t>
            </a:r>
            <a:r>
              <a:rPr lang="tr-TR" sz="1800" b="1" dirty="0" smtClean="0"/>
              <a:t>:</a:t>
            </a:r>
          </a:p>
          <a:p>
            <a:r>
              <a:rPr lang="tr-TR" sz="1800" dirty="0" err="1" smtClean="0"/>
              <a:t>Summers</a:t>
            </a:r>
            <a:r>
              <a:rPr lang="tr-TR" sz="1800" dirty="0" smtClean="0"/>
              <a:t> </a:t>
            </a:r>
            <a:r>
              <a:rPr lang="tr-TR" sz="1800" dirty="0" err="1" smtClean="0"/>
              <a:t>are</a:t>
            </a:r>
            <a:r>
              <a:rPr lang="tr-TR" sz="1800" dirty="0" smtClean="0"/>
              <a:t> hot</a:t>
            </a:r>
          </a:p>
          <a:p>
            <a:r>
              <a:rPr lang="tr-TR" sz="1800" dirty="0" err="1" smtClean="0"/>
              <a:t>Winters</a:t>
            </a:r>
            <a:r>
              <a:rPr lang="tr-TR" sz="1800" dirty="0" smtClean="0"/>
              <a:t> </a:t>
            </a:r>
            <a:r>
              <a:rPr lang="tr-TR" sz="1800" dirty="0" err="1" smtClean="0"/>
              <a:t>are</a:t>
            </a:r>
            <a:r>
              <a:rPr lang="tr-TR" sz="1800" dirty="0" smtClean="0"/>
              <a:t> </a:t>
            </a:r>
            <a:r>
              <a:rPr lang="tr-TR" sz="1800" dirty="0" err="1" smtClean="0"/>
              <a:t>cold</a:t>
            </a:r>
            <a:r>
              <a:rPr lang="tr-TR" sz="1800" dirty="0" smtClean="0"/>
              <a:t>.</a:t>
            </a:r>
          </a:p>
          <a:p>
            <a:endParaRPr lang="tr-TR" sz="1800" dirty="0" smtClean="0"/>
          </a:p>
          <a:p>
            <a:r>
              <a:rPr lang="tr-TR" sz="1800" b="1" dirty="0" smtClean="0"/>
              <a:t>On </a:t>
            </a:r>
            <a:r>
              <a:rPr lang="tr-TR" sz="1800" b="1" dirty="0" err="1" smtClean="0"/>
              <a:t>the</a:t>
            </a:r>
            <a:r>
              <a:rPr lang="tr-TR" sz="1800" b="1" dirty="0" smtClean="0"/>
              <a:t> </a:t>
            </a:r>
            <a:r>
              <a:rPr lang="tr-TR" sz="1800" b="1" dirty="0" err="1" smtClean="0"/>
              <a:t>Meditearranean</a:t>
            </a:r>
            <a:r>
              <a:rPr lang="tr-TR" sz="1800" b="1" dirty="0" smtClean="0"/>
              <a:t> </a:t>
            </a:r>
            <a:r>
              <a:rPr lang="tr-TR" sz="1800" b="1" dirty="0" err="1" smtClean="0"/>
              <a:t>Coast</a:t>
            </a:r>
            <a:r>
              <a:rPr lang="tr-TR" sz="1800" b="1" dirty="0" smtClean="0"/>
              <a:t>:</a:t>
            </a:r>
          </a:p>
          <a:p>
            <a:r>
              <a:rPr lang="tr-TR" sz="1800" dirty="0" err="1" smtClean="0"/>
              <a:t>Summers</a:t>
            </a:r>
            <a:r>
              <a:rPr lang="tr-TR" sz="1800" dirty="0" smtClean="0"/>
              <a:t> </a:t>
            </a:r>
            <a:r>
              <a:rPr lang="tr-TR" sz="1800" dirty="0" err="1" smtClean="0"/>
              <a:t>are</a:t>
            </a:r>
            <a:r>
              <a:rPr lang="tr-TR" sz="1800" dirty="0" smtClean="0"/>
              <a:t> hot </a:t>
            </a:r>
            <a:r>
              <a:rPr lang="tr-TR" sz="1800" dirty="0" err="1" smtClean="0"/>
              <a:t>and</a:t>
            </a:r>
            <a:r>
              <a:rPr lang="tr-TR" sz="1800" dirty="0" smtClean="0"/>
              <a:t> </a:t>
            </a:r>
            <a:r>
              <a:rPr lang="tr-TR" sz="1800" dirty="0" err="1" smtClean="0"/>
              <a:t>dry</a:t>
            </a:r>
            <a:endParaRPr lang="tr-TR" sz="1800" dirty="0" smtClean="0"/>
          </a:p>
          <a:p>
            <a:r>
              <a:rPr lang="tr-TR" sz="1800" dirty="0" err="1" smtClean="0"/>
              <a:t>Winters</a:t>
            </a:r>
            <a:r>
              <a:rPr lang="tr-TR" sz="1800" dirty="0" smtClean="0"/>
              <a:t> </a:t>
            </a:r>
            <a:r>
              <a:rPr lang="tr-TR" sz="1800" dirty="0" err="1" smtClean="0"/>
              <a:t>are</a:t>
            </a:r>
            <a:r>
              <a:rPr lang="tr-TR" sz="1800" dirty="0" smtClean="0"/>
              <a:t> </a:t>
            </a:r>
            <a:r>
              <a:rPr lang="tr-TR" sz="1800" dirty="0" err="1" smtClean="0"/>
              <a:t>warm</a:t>
            </a:r>
            <a:r>
              <a:rPr lang="tr-TR" sz="1800" dirty="0" smtClean="0"/>
              <a:t> </a:t>
            </a:r>
            <a:r>
              <a:rPr lang="tr-TR" sz="1800" dirty="0" err="1" smtClean="0"/>
              <a:t>and</a:t>
            </a:r>
            <a:r>
              <a:rPr lang="tr-TR" sz="1800" dirty="0" smtClean="0"/>
              <a:t> </a:t>
            </a:r>
            <a:r>
              <a:rPr lang="tr-TR" sz="1800" dirty="0" err="1" smtClean="0"/>
              <a:t>rainy</a:t>
            </a:r>
            <a:r>
              <a:rPr lang="tr-TR" sz="1800" dirty="0" smtClean="0"/>
              <a:t>.</a:t>
            </a:r>
            <a:endParaRPr lang="tr-TR" sz="1800" dirty="0"/>
          </a:p>
        </p:txBody>
      </p:sp>
      <p:pic>
        <p:nvPicPr>
          <p:cNvPr id="1026" name="Picture 2" descr="C:\Users\admin\Downloads\WhatsApp Image 2020-11-20 at 10.50.54.jpeg"/>
          <p:cNvPicPr>
            <a:picLocks noGrp="1" noChangeAspect="1" noChangeArrowheads="1"/>
          </p:cNvPicPr>
          <p:nvPr>
            <p:ph idx="1"/>
          </p:nvPr>
        </p:nvPicPr>
        <p:blipFill>
          <a:blip r:embed="rId2" cstate="print"/>
          <a:srcRect/>
          <a:stretch>
            <a:fillRect/>
          </a:stretch>
        </p:blipFill>
        <p:spPr bwMode="auto">
          <a:xfrm>
            <a:off x="3923928" y="476672"/>
            <a:ext cx="4389835" cy="58531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060848"/>
            <a:ext cx="7772400" cy="1470025"/>
          </a:xfrm>
        </p:spPr>
        <p:txBody>
          <a:bodyPr>
            <a:noAutofit/>
          </a:bodyPr>
          <a:lstStyle/>
          <a:p>
            <a:r>
              <a:rPr lang="tr-TR" sz="7200" dirty="0" err="1" smtClean="0">
                <a:latin typeface="Baskerville Old Face" pitchFamily="18" charset="0"/>
              </a:rPr>
              <a:t>Some</a:t>
            </a:r>
            <a:r>
              <a:rPr lang="tr-TR" sz="7200" dirty="0" smtClean="0">
                <a:latin typeface="Baskerville Old Face" pitchFamily="18" charset="0"/>
              </a:rPr>
              <a:t> of </a:t>
            </a:r>
            <a:r>
              <a:rPr lang="tr-TR" sz="7200" dirty="0" err="1" smtClean="0">
                <a:latin typeface="Baskerville Old Face" pitchFamily="18" charset="0"/>
              </a:rPr>
              <a:t>the</a:t>
            </a:r>
            <a:r>
              <a:rPr lang="tr-TR" sz="7200" dirty="0" smtClean="0">
                <a:latin typeface="Baskerville Old Face" pitchFamily="18" charset="0"/>
              </a:rPr>
              <a:t> </a:t>
            </a:r>
            <a:r>
              <a:rPr lang="tr-TR" sz="7200" dirty="0" err="1" smtClean="0">
                <a:latin typeface="Algerian" pitchFamily="82" charset="0"/>
              </a:rPr>
              <a:t>Tourist</a:t>
            </a:r>
            <a:r>
              <a:rPr lang="tr-TR" sz="7200" dirty="0" smtClean="0">
                <a:latin typeface="Algerian" pitchFamily="82" charset="0"/>
              </a:rPr>
              <a:t> </a:t>
            </a:r>
            <a:r>
              <a:rPr lang="tr-TR" sz="7200" dirty="0" err="1" smtClean="0">
                <a:latin typeface="Algerian" pitchFamily="82" charset="0"/>
              </a:rPr>
              <a:t>Attractions</a:t>
            </a:r>
            <a:r>
              <a:rPr lang="tr-TR" sz="7200" dirty="0" smtClean="0">
                <a:latin typeface="Algerian" pitchFamily="82" charset="0"/>
              </a:rPr>
              <a:t> </a:t>
            </a:r>
            <a:br>
              <a:rPr lang="tr-TR" sz="7200" dirty="0" smtClean="0">
                <a:latin typeface="Algerian" pitchFamily="82" charset="0"/>
              </a:rPr>
            </a:br>
            <a:r>
              <a:rPr lang="tr-TR" sz="7200" dirty="0" smtClean="0">
                <a:latin typeface="Baskerville Old Face" pitchFamily="18" charset="0"/>
              </a:rPr>
              <a:t>in</a:t>
            </a:r>
            <a:r>
              <a:rPr lang="tr-TR" sz="7200" dirty="0" smtClean="0">
                <a:latin typeface="Algerian" pitchFamily="82" charset="0"/>
              </a:rPr>
              <a:t> </a:t>
            </a:r>
            <a:r>
              <a:rPr lang="tr-TR" sz="7200" dirty="0" err="1" smtClean="0">
                <a:latin typeface="Algerian" pitchFamily="82" charset="0"/>
              </a:rPr>
              <a:t>Istanbul</a:t>
            </a:r>
            <a:endParaRPr lang="tr-TR" sz="7200" dirty="0">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5194920" cy="1162050"/>
          </a:xfrm>
        </p:spPr>
        <p:txBody>
          <a:bodyPr>
            <a:noAutofit/>
          </a:bodyPr>
          <a:lstStyle/>
          <a:p>
            <a:r>
              <a:rPr lang="tr-TR" sz="4000" b="0" dirty="0" err="1" smtClean="0">
                <a:latin typeface="Algerian" pitchFamily="82" charset="0"/>
              </a:rPr>
              <a:t>The</a:t>
            </a:r>
            <a:r>
              <a:rPr lang="tr-TR" sz="4000" b="0" dirty="0" smtClean="0">
                <a:latin typeface="Algerian" pitchFamily="82" charset="0"/>
              </a:rPr>
              <a:t> </a:t>
            </a:r>
            <a:r>
              <a:rPr lang="tr-TR" sz="4000" b="0" dirty="0" err="1" smtClean="0">
                <a:latin typeface="Algerian" pitchFamily="82" charset="0"/>
              </a:rPr>
              <a:t>blue</a:t>
            </a:r>
            <a:r>
              <a:rPr lang="tr-TR" sz="4000" b="0" dirty="0" smtClean="0">
                <a:latin typeface="Algerian" pitchFamily="82" charset="0"/>
              </a:rPr>
              <a:t> </a:t>
            </a:r>
            <a:r>
              <a:rPr lang="tr-TR" sz="4000" b="0" dirty="0" err="1" smtClean="0">
                <a:latin typeface="Algerian" pitchFamily="82" charset="0"/>
              </a:rPr>
              <a:t>mosque</a:t>
            </a:r>
            <a:endParaRPr lang="tr-TR" sz="4000" b="0" dirty="0">
              <a:latin typeface="Algerian" pitchFamily="82" charset="0"/>
            </a:endParaRPr>
          </a:p>
        </p:txBody>
      </p:sp>
      <p:pic>
        <p:nvPicPr>
          <p:cNvPr id="5" name="4 İçerik Yer Tutucusu" descr="header-blue-mosque-exterior-BLUEMOSQUE1219.jpg"/>
          <p:cNvPicPr>
            <a:picLocks noGrp="1" noChangeAspect="1"/>
          </p:cNvPicPr>
          <p:nvPr>
            <p:ph idx="1"/>
          </p:nvPr>
        </p:nvPicPr>
        <p:blipFill>
          <a:blip r:embed="rId2" cstate="print"/>
          <a:stretch>
            <a:fillRect/>
          </a:stretch>
        </p:blipFill>
        <p:spPr>
          <a:xfrm>
            <a:off x="3563888" y="1844824"/>
            <a:ext cx="5111750" cy="3406981"/>
          </a:xfrm>
        </p:spPr>
      </p:pic>
      <p:sp>
        <p:nvSpPr>
          <p:cNvPr id="4" name="3 Metin Yer Tutucusu"/>
          <p:cNvSpPr>
            <a:spLocks noGrp="1"/>
          </p:cNvSpPr>
          <p:nvPr>
            <p:ph type="body" sz="half" idx="2"/>
          </p:nvPr>
        </p:nvSpPr>
        <p:spPr/>
        <p:txBody>
          <a:bodyPr>
            <a:normAutofit/>
          </a:bodyPr>
          <a:lstStyle/>
          <a:p>
            <a:r>
              <a:rPr lang="tr-TR" sz="2800" dirty="0" smtClean="0"/>
              <a:t>is </a:t>
            </a:r>
            <a:r>
              <a:rPr lang="tr-TR" sz="2800" dirty="0" err="1" smtClean="0"/>
              <a:t>known</a:t>
            </a:r>
            <a:r>
              <a:rPr lang="tr-TR" sz="2800" dirty="0" smtClean="0"/>
              <a:t> as Sultan </a:t>
            </a:r>
            <a:r>
              <a:rPr lang="tr-TR" sz="2800" dirty="0" err="1" smtClean="0"/>
              <a:t>Ahmed</a:t>
            </a:r>
            <a:r>
              <a:rPr lang="tr-TR" sz="2800" dirty="0" smtClean="0"/>
              <a:t> </a:t>
            </a:r>
            <a:r>
              <a:rPr lang="tr-TR" sz="2800" dirty="0" err="1" smtClean="0"/>
              <a:t>Mosque</a:t>
            </a:r>
            <a:r>
              <a:rPr lang="tr-TR" sz="2800" dirty="0" smtClean="0"/>
              <a:t>, </a:t>
            </a:r>
            <a:r>
              <a:rPr lang="tr-TR" sz="2800" dirty="0" err="1" smtClean="0"/>
              <a:t>was</a:t>
            </a:r>
            <a:r>
              <a:rPr lang="tr-TR" sz="2800" dirty="0" smtClean="0"/>
              <a:t> </a:t>
            </a:r>
            <a:r>
              <a:rPr lang="tr-TR" sz="2800" dirty="0" err="1" smtClean="0"/>
              <a:t>built</a:t>
            </a:r>
            <a:r>
              <a:rPr lang="tr-TR" sz="2800" dirty="0" smtClean="0"/>
              <a:t> </a:t>
            </a:r>
            <a:r>
              <a:rPr lang="tr-TR" sz="2800" dirty="0" err="1" smtClean="0"/>
              <a:t>by</a:t>
            </a:r>
            <a:r>
              <a:rPr lang="tr-TR" sz="2800" dirty="0" smtClean="0"/>
              <a:t> </a:t>
            </a:r>
            <a:r>
              <a:rPr lang="tr-TR" sz="2800" dirty="0" err="1" smtClean="0"/>
              <a:t>the</a:t>
            </a:r>
            <a:r>
              <a:rPr lang="tr-TR" sz="2800" dirty="0" smtClean="0"/>
              <a:t> </a:t>
            </a:r>
            <a:r>
              <a:rPr lang="tr-TR" sz="2800" dirty="0" err="1" smtClean="0"/>
              <a:t>Ottoman</a:t>
            </a:r>
            <a:r>
              <a:rPr lang="tr-TR" sz="2800" dirty="0" smtClean="0"/>
              <a:t> Sultan </a:t>
            </a:r>
            <a:r>
              <a:rPr lang="tr-TR" sz="2800" dirty="0" err="1" smtClean="0"/>
              <a:t>Ahmed</a:t>
            </a:r>
            <a:r>
              <a:rPr lang="tr-TR" sz="2800" dirty="0" smtClean="0"/>
              <a:t> I </a:t>
            </a:r>
            <a:r>
              <a:rPr lang="tr-TR" sz="2800" dirty="0" err="1" smtClean="0"/>
              <a:t>between</a:t>
            </a:r>
            <a:r>
              <a:rPr lang="tr-TR" sz="2800" dirty="0" smtClean="0"/>
              <a:t> 1609-1617.  </a:t>
            </a:r>
            <a:r>
              <a:rPr lang="tr-TR" sz="2800" dirty="0" err="1" smtClean="0"/>
              <a:t>It</a:t>
            </a:r>
            <a:r>
              <a:rPr lang="tr-TR" sz="2800" dirty="0" smtClean="0"/>
              <a:t> </a:t>
            </a:r>
            <a:r>
              <a:rPr lang="tr-TR" sz="2800" dirty="0" err="1" smtClean="0"/>
              <a:t>took</a:t>
            </a:r>
            <a:r>
              <a:rPr lang="tr-TR" sz="2800" dirty="0" smtClean="0"/>
              <a:t> </a:t>
            </a:r>
            <a:r>
              <a:rPr lang="tr-TR" sz="2800" dirty="0" err="1" smtClean="0"/>
              <a:t>its</a:t>
            </a:r>
            <a:r>
              <a:rPr lang="tr-TR" sz="2800" dirty="0" smtClean="0"/>
              <a:t> name </a:t>
            </a:r>
            <a:r>
              <a:rPr lang="tr-TR" sz="2800" dirty="0" err="1" smtClean="0"/>
              <a:t>from</a:t>
            </a:r>
            <a:r>
              <a:rPr lang="tr-TR" sz="2800" dirty="0" smtClean="0"/>
              <a:t> </a:t>
            </a:r>
            <a:r>
              <a:rPr lang="tr-TR" sz="2800" dirty="0" err="1" smtClean="0"/>
              <a:t>the</a:t>
            </a:r>
            <a:r>
              <a:rPr lang="tr-TR" sz="2800" dirty="0" smtClean="0"/>
              <a:t> </a:t>
            </a:r>
            <a:r>
              <a:rPr lang="tr-TR" sz="2800" dirty="0" err="1" smtClean="0"/>
              <a:t>blue</a:t>
            </a:r>
            <a:r>
              <a:rPr lang="tr-TR" sz="2800" dirty="0" smtClean="0"/>
              <a:t> </a:t>
            </a:r>
            <a:r>
              <a:rPr lang="tr-TR" sz="2800" dirty="0" err="1" smtClean="0"/>
              <a:t>tiles</a:t>
            </a:r>
            <a:r>
              <a:rPr lang="tr-TR" sz="2800" dirty="0" smtClean="0"/>
              <a:t> inside.</a:t>
            </a:r>
            <a:r>
              <a:rPr lang="tr-TR" sz="2800" dirty="0" err="1" smtClean="0"/>
              <a:t>It</a:t>
            </a:r>
            <a:r>
              <a:rPr lang="tr-TR" sz="2800" dirty="0" smtClean="0"/>
              <a:t> is in </a:t>
            </a:r>
            <a:r>
              <a:rPr lang="tr-TR" sz="2800" dirty="0" err="1" smtClean="0"/>
              <a:t>the</a:t>
            </a:r>
            <a:r>
              <a:rPr lang="tr-TR" sz="2800" dirty="0" smtClean="0"/>
              <a:t> </a:t>
            </a:r>
            <a:r>
              <a:rPr lang="tr-TR" sz="2800" dirty="0" err="1" smtClean="0"/>
              <a:t>European</a:t>
            </a:r>
            <a:r>
              <a:rPr lang="tr-TR" sz="2800" dirty="0" smtClean="0"/>
              <a:t> </a:t>
            </a:r>
            <a:r>
              <a:rPr lang="tr-TR" sz="2800" dirty="0" err="1" smtClean="0"/>
              <a:t>side</a:t>
            </a:r>
            <a:r>
              <a:rPr lang="tr-TR" sz="2800" dirty="0" smtClean="0"/>
              <a:t> of </a:t>
            </a:r>
            <a:r>
              <a:rPr lang="tr-TR" sz="2800" dirty="0" err="1" smtClean="0"/>
              <a:t>Istanbul</a:t>
            </a:r>
            <a:r>
              <a:rPr lang="tr-TR" sz="2800" dirty="0" smtClean="0"/>
              <a:t>. </a:t>
            </a:r>
            <a:endParaRPr lang="tr-T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4464496" cy="1162050"/>
          </a:xfrm>
        </p:spPr>
        <p:txBody>
          <a:bodyPr>
            <a:noAutofit/>
          </a:bodyPr>
          <a:lstStyle/>
          <a:p>
            <a:r>
              <a:rPr lang="tr-TR" sz="4000" b="0" dirty="0" smtClean="0">
                <a:latin typeface="Algerian" pitchFamily="82" charset="0"/>
              </a:rPr>
              <a:t>Topkapı </a:t>
            </a:r>
            <a:r>
              <a:rPr lang="tr-TR" sz="4000" b="0" dirty="0" err="1" smtClean="0">
                <a:latin typeface="Algerian" pitchFamily="82" charset="0"/>
              </a:rPr>
              <a:t>palace</a:t>
            </a:r>
            <a:endParaRPr lang="tr-TR" sz="4000" b="0" dirty="0">
              <a:latin typeface="Algerian" pitchFamily="82" charset="0"/>
            </a:endParaRPr>
          </a:p>
        </p:txBody>
      </p:sp>
      <p:pic>
        <p:nvPicPr>
          <p:cNvPr id="5" name="4 İçerik Yer Tutucusu" descr="topkapı.jpg"/>
          <p:cNvPicPr>
            <a:picLocks noGrp="1" noChangeAspect="1"/>
          </p:cNvPicPr>
          <p:nvPr>
            <p:ph idx="1"/>
          </p:nvPr>
        </p:nvPicPr>
        <p:blipFill>
          <a:blip r:embed="rId2" cstate="print"/>
          <a:stretch>
            <a:fillRect/>
          </a:stretch>
        </p:blipFill>
        <p:spPr>
          <a:xfrm>
            <a:off x="5508104" y="404664"/>
            <a:ext cx="3383280" cy="2255520"/>
          </a:xfrm>
        </p:spPr>
      </p:pic>
      <p:sp>
        <p:nvSpPr>
          <p:cNvPr id="4" name="3 Metin Yer Tutucusu"/>
          <p:cNvSpPr>
            <a:spLocks noGrp="1"/>
          </p:cNvSpPr>
          <p:nvPr>
            <p:ph type="body" sz="half" idx="2"/>
          </p:nvPr>
        </p:nvSpPr>
        <p:spPr>
          <a:xfrm>
            <a:off x="467544" y="1916832"/>
            <a:ext cx="4618856" cy="1561851"/>
          </a:xfrm>
        </p:spPr>
        <p:txBody>
          <a:bodyPr>
            <a:normAutofit/>
          </a:bodyPr>
          <a:lstStyle/>
          <a:p>
            <a:r>
              <a:rPr lang="tr-TR" sz="2400" dirty="0" err="1" smtClean="0"/>
              <a:t>was</a:t>
            </a:r>
            <a:r>
              <a:rPr lang="tr-TR" sz="2400" dirty="0" smtClean="0"/>
              <a:t> an </a:t>
            </a:r>
            <a:r>
              <a:rPr lang="tr-TR" sz="2400" dirty="0" err="1" smtClean="0"/>
              <a:t>Ottoman</a:t>
            </a:r>
            <a:r>
              <a:rPr lang="tr-TR" sz="2400" dirty="0" smtClean="0"/>
              <a:t> </a:t>
            </a:r>
            <a:r>
              <a:rPr lang="tr-TR" sz="2400" dirty="0" err="1" smtClean="0"/>
              <a:t>Palace</a:t>
            </a:r>
            <a:r>
              <a:rPr lang="tr-TR" sz="2400" dirty="0" smtClean="0"/>
              <a:t> </a:t>
            </a:r>
            <a:r>
              <a:rPr lang="tr-TR" sz="2400" dirty="0" err="1" smtClean="0"/>
              <a:t>which</a:t>
            </a:r>
            <a:r>
              <a:rPr lang="tr-TR" sz="2400" dirty="0" smtClean="0"/>
              <a:t> </a:t>
            </a:r>
            <a:r>
              <a:rPr lang="tr-TR" sz="2400" dirty="0" err="1" smtClean="0"/>
              <a:t>was</a:t>
            </a:r>
            <a:r>
              <a:rPr lang="tr-TR" sz="2400" dirty="0" smtClean="0"/>
              <a:t> </a:t>
            </a:r>
            <a:r>
              <a:rPr lang="tr-TR" sz="2400" dirty="0" err="1" smtClean="0"/>
              <a:t>built</a:t>
            </a:r>
            <a:r>
              <a:rPr lang="tr-TR" sz="2400" dirty="0" smtClean="0"/>
              <a:t> </a:t>
            </a:r>
            <a:r>
              <a:rPr lang="tr-TR" sz="2400" dirty="0" err="1" smtClean="0"/>
              <a:t>by</a:t>
            </a:r>
            <a:r>
              <a:rPr lang="tr-TR" sz="2400" dirty="0" smtClean="0"/>
              <a:t> Mehmet </a:t>
            </a:r>
            <a:r>
              <a:rPr lang="tr-TR" sz="2400" dirty="0" err="1" smtClean="0"/>
              <a:t>the</a:t>
            </a:r>
            <a:r>
              <a:rPr lang="tr-TR" sz="2400" dirty="0" smtClean="0"/>
              <a:t> </a:t>
            </a:r>
            <a:r>
              <a:rPr lang="tr-TR" sz="2400" dirty="0" err="1" smtClean="0"/>
              <a:t>Conquerer</a:t>
            </a:r>
            <a:r>
              <a:rPr lang="tr-TR" sz="2400" dirty="0" smtClean="0"/>
              <a:t>. He </a:t>
            </a:r>
            <a:r>
              <a:rPr lang="tr-TR" sz="2400" dirty="0" err="1" smtClean="0"/>
              <a:t>conquered</a:t>
            </a:r>
            <a:r>
              <a:rPr lang="tr-TR" sz="2400" dirty="0" smtClean="0"/>
              <a:t> </a:t>
            </a:r>
            <a:r>
              <a:rPr lang="tr-TR" sz="2400" dirty="0" err="1" smtClean="0"/>
              <a:t>Istanbul</a:t>
            </a:r>
            <a:r>
              <a:rPr lang="tr-TR" sz="2400" dirty="0" smtClean="0"/>
              <a:t> in 1453.</a:t>
            </a:r>
          </a:p>
        </p:txBody>
      </p:sp>
      <p:pic>
        <p:nvPicPr>
          <p:cNvPr id="2050" name="Picture 2" descr="C:\Users\admin\Desktop\5a82924761361f2134e2e2b4.jpg"/>
          <p:cNvPicPr>
            <a:picLocks noChangeAspect="1" noChangeArrowheads="1"/>
          </p:cNvPicPr>
          <p:nvPr/>
        </p:nvPicPr>
        <p:blipFill>
          <a:blip r:embed="rId3" cstate="print"/>
          <a:srcRect/>
          <a:stretch>
            <a:fillRect/>
          </a:stretch>
        </p:blipFill>
        <p:spPr bwMode="auto">
          <a:xfrm>
            <a:off x="3635896" y="3645024"/>
            <a:ext cx="5229595" cy="2932931"/>
          </a:xfrm>
          <a:prstGeom prst="rect">
            <a:avLst/>
          </a:prstGeom>
          <a:noFill/>
        </p:spPr>
      </p:pic>
      <p:sp>
        <p:nvSpPr>
          <p:cNvPr id="7" name="3 Metin Yer Tutucusu"/>
          <p:cNvSpPr txBox="1">
            <a:spLocks/>
          </p:cNvSpPr>
          <p:nvPr/>
        </p:nvSpPr>
        <p:spPr>
          <a:xfrm>
            <a:off x="323528" y="3933056"/>
            <a:ext cx="3008313" cy="23762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in 1924 it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became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one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of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most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significant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museums</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in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Istanbul</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3086" y="274320"/>
            <a:ext cx="3710294" cy="894806"/>
          </a:xfrm>
        </p:spPr>
        <p:txBody>
          <a:bodyPr>
            <a:normAutofit fontScale="90000"/>
          </a:bodyPr>
          <a:lstStyle/>
          <a:p>
            <a:r>
              <a:rPr lang="tr-TR" sz="4000" b="0" dirty="0">
                <a:latin typeface="Algerian" pitchFamily="82" charset="0"/>
              </a:rPr>
              <a:t>B</a:t>
            </a:r>
            <a:r>
              <a:rPr lang="tr-TR" sz="4000" b="0" dirty="0" smtClean="0">
                <a:latin typeface="Algerian" pitchFamily="82" charset="0"/>
              </a:rPr>
              <a:t>asilica </a:t>
            </a:r>
            <a:r>
              <a:rPr lang="tr-TR" sz="4000" b="0" dirty="0" err="1">
                <a:latin typeface="Algerian" pitchFamily="82" charset="0"/>
              </a:rPr>
              <a:t>C</a:t>
            </a:r>
            <a:r>
              <a:rPr lang="tr-TR" sz="4000" b="0" dirty="0" err="1" smtClean="0">
                <a:latin typeface="Algerian" pitchFamily="82" charset="0"/>
              </a:rPr>
              <a:t>istern</a:t>
            </a:r>
            <a:endParaRPr lang="tr-TR" sz="4000" b="0" dirty="0">
              <a:latin typeface="Algerian" pitchFamily="82" charset="0"/>
            </a:endParaRPr>
          </a:p>
        </p:txBody>
      </p:sp>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53906" y="287384"/>
            <a:ext cx="4412350" cy="4202239"/>
          </a:xfrm>
        </p:spPr>
      </p:pic>
      <p:sp>
        <p:nvSpPr>
          <p:cNvPr id="4" name="Metin Yer Tutucusu 3"/>
          <p:cNvSpPr>
            <a:spLocks noGrp="1"/>
          </p:cNvSpPr>
          <p:nvPr>
            <p:ph type="body" sz="half" idx="2"/>
          </p:nvPr>
        </p:nvSpPr>
        <p:spPr>
          <a:xfrm>
            <a:off x="629840" y="1254034"/>
            <a:ext cx="3366095" cy="4715691"/>
          </a:xfrm>
        </p:spPr>
        <p:txBody>
          <a:bodyPr>
            <a:noAutofit/>
          </a:bodyPr>
          <a:lstStyle/>
          <a:p>
            <a:r>
              <a:rPr lang="en-US" sz="1600" dirty="0" smtClean="0"/>
              <a:t>Located on the same historical peninsula with the </a:t>
            </a:r>
            <a:r>
              <a:rPr lang="en-US" sz="1600" dirty="0" err="1" smtClean="0"/>
              <a:t>Hagia</a:t>
            </a:r>
            <a:r>
              <a:rPr lang="en-US" sz="1600" dirty="0" smtClean="0"/>
              <a:t> Sophia and the Blue Mosque</a:t>
            </a:r>
            <a:r>
              <a:rPr lang="tr-TR" sz="1600" dirty="0" smtClean="0"/>
              <a:t>.</a:t>
            </a:r>
            <a:endParaRPr lang="en-US" sz="1600" dirty="0" smtClean="0"/>
          </a:p>
          <a:p>
            <a:r>
              <a:rPr lang="en-US" sz="1600" dirty="0" smtClean="0"/>
              <a:t>This subterranean structure was commissioned by Emperor Justinian and built in 532. The largest surviving Byzantine cistern in İstanbul, it was constructed using 336 columns, many of which were salvaged from ruined temples and feature fine carved capitals. </a:t>
            </a:r>
            <a:endParaRPr lang="tr-TR" sz="1600" dirty="0"/>
          </a:p>
          <a:p>
            <a:r>
              <a:rPr lang="en-US" sz="1600" dirty="0" smtClean="0"/>
              <a:t> It was originally known as the Basilica Cistern because it lay underneath the </a:t>
            </a:r>
            <a:r>
              <a:rPr lang="en-US" sz="1600" dirty="0" err="1" smtClean="0"/>
              <a:t>Stoa</a:t>
            </a:r>
            <a:r>
              <a:rPr lang="en-US" sz="1600" dirty="0" smtClean="0"/>
              <a:t> Basilica, one of the great squares on the first hill. </a:t>
            </a:r>
          </a:p>
          <a:p>
            <a:r>
              <a:rPr lang="en-US" sz="1600" dirty="0" smtClean="0"/>
              <a:t>This cistern is an underground chamber approximately 138 meters by 65 meters. It covers an area of 9,800 square meters, capable of holding almost 80,000 cubic meters of water. </a:t>
            </a:r>
            <a:endParaRPr lang="tr-TR" sz="1600" dirty="0"/>
          </a:p>
        </p:txBody>
      </p:sp>
      <p:sp>
        <p:nvSpPr>
          <p:cNvPr id="6" name="5 Dikdörtgen"/>
          <p:cNvSpPr/>
          <p:nvPr/>
        </p:nvSpPr>
        <p:spPr>
          <a:xfrm>
            <a:off x="4167051" y="4971146"/>
            <a:ext cx="4572000" cy="1477328"/>
          </a:xfrm>
          <a:prstGeom prst="rect">
            <a:avLst/>
          </a:prstGeom>
        </p:spPr>
        <p:txBody>
          <a:bodyPr>
            <a:spAutoFit/>
          </a:bodyPr>
          <a:lstStyle/>
          <a:p>
            <a:r>
              <a:rPr lang="en-US" dirty="0" smtClean="0"/>
              <a:t>The cistern met the water needs of the Byzantine palaces and other residents in the area was used for a while after the conquest of Istanbul in 1453. The water was used in the gardens of </a:t>
            </a:r>
            <a:r>
              <a:rPr lang="en-US" dirty="0" err="1" smtClean="0"/>
              <a:t>Topkapı</a:t>
            </a:r>
            <a:r>
              <a:rPr lang="en-US" dirty="0" smtClean="0"/>
              <a:t> Palace.</a:t>
            </a:r>
            <a:endParaRPr lang="tr-TR" dirty="0"/>
          </a:p>
        </p:txBody>
      </p:sp>
    </p:spTree>
    <p:extLst>
      <p:ext uri="{BB962C8B-B14F-4D97-AF65-F5344CB8AC3E}">
        <p14:creationId xmlns="" xmlns:p14="http://schemas.microsoft.com/office/powerpoint/2010/main" val="68452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898776" cy="1162050"/>
          </a:xfrm>
        </p:spPr>
        <p:txBody>
          <a:bodyPr>
            <a:noAutofit/>
          </a:bodyPr>
          <a:lstStyle/>
          <a:p>
            <a:r>
              <a:rPr lang="tr-TR" sz="4000" b="0" dirty="0" err="1" smtClean="0">
                <a:latin typeface="Algerian" pitchFamily="82" charset="0"/>
              </a:rPr>
              <a:t>The</a:t>
            </a:r>
            <a:r>
              <a:rPr lang="tr-TR" sz="4000" b="0" dirty="0" smtClean="0">
                <a:latin typeface="Algerian" pitchFamily="82" charset="0"/>
              </a:rPr>
              <a:t> </a:t>
            </a:r>
            <a:r>
              <a:rPr lang="tr-TR" sz="4000" b="0" dirty="0" err="1" smtClean="0">
                <a:latin typeface="Algerian" pitchFamily="82" charset="0"/>
              </a:rPr>
              <a:t>Bosphorous</a:t>
            </a:r>
            <a:endParaRPr lang="tr-TR" sz="4000" b="0" dirty="0">
              <a:latin typeface="Algerian" pitchFamily="82" charset="0"/>
            </a:endParaRPr>
          </a:p>
        </p:txBody>
      </p:sp>
      <p:pic>
        <p:nvPicPr>
          <p:cNvPr id="5" name="4 İçerik Yer Tutucusu" descr="istanbul-un-isil-isil-parlayan-3-koprusu-buyuledi-1562227748.jpg"/>
          <p:cNvPicPr>
            <a:picLocks noGrp="1" noChangeAspect="1"/>
          </p:cNvPicPr>
          <p:nvPr>
            <p:ph idx="1"/>
          </p:nvPr>
        </p:nvPicPr>
        <p:blipFill>
          <a:blip r:embed="rId2" cstate="print"/>
          <a:stretch>
            <a:fillRect/>
          </a:stretch>
        </p:blipFill>
        <p:spPr>
          <a:xfrm>
            <a:off x="3779912" y="1124744"/>
            <a:ext cx="5111750" cy="2683669"/>
          </a:xfrm>
        </p:spPr>
      </p:pic>
      <p:sp>
        <p:nvSpPr>
          <p:cNvPr id="4" name="3 Metin Yer Tutucusu"/>
          <p:cNvSpPr>
            <a:spLocks noGrp="1"/>
          </p:cNvSpPr>
          <p:nvPr>
            <p:ph type="body" sz="half" idx="2"/>
          </p:nvPr>
        </p:nvSpPr>
        <p:spPr>
          <a:xfrm>
            <a:off x="467544" y="1628800"/>
            <a:ext cx="3008313" cy="2088232"/>
          </a:xfrm>
        </p:spPr>
        <p:txBody>
          <a:bodyPr>
            <a:normAutofit/>
          </a:bodyPr>
          <a:lstStyle/>
          <a:p>
            <a:r>
              <a:rPr lang="tr-TR" sz="2400" dirty="0" smtClean="0"/>
              <a:t>is </a:t>
            </a:r>
            <a:r>
              <a:rPr lang="tr-TR" sz="2400" dirty="0" err="1" smtClean="0"/>
              <a:t>the</a:t>
            </a:r>
            <a:r>
              <a:rPr lang="tr-TR" sz="2400" dirty="0" smtClean="0"/>
              <a:t> </a:t>
            </a:r>
            <a:r>
              <a:rPr lang="tr-TR" sz="2400" dirty="0" err="1" smtClean="0"/>
              <a:t>strait</a:t>
            </a:r>
            <a:r>
              <a:rPr lang="tr-TR" sz="2400" dirty="0" smtClean="0"/>
              <a:t> </a:t>
            </a:r>
            <a:r>
              <a:rPr lang="tr-TR" sz="2400" dirty="0" err="1" smtClean="0"/>
              <a:t>that</a:t>
            </a:r>
            <a:r>
              <a:rPr lang="tr-TR" sz="2400" dirty="0" smtClean="0"/>
              <a:t> </a:t>
            </a:r>
            <a:r>
              <a:rPr lang="tr-TR" sz="2400" dirty="0" err="1" smtClean="0"/>
              <a:t>combines</a:t>
            </a:r>
            <a:r>
              <a:rPr lang="tr-TR" sz="2400" dirty="0" smtClean="0"/>
              <a:t> </a:t>
            </a:r>
            <a:r>
              <a:rPr lang="tr-TR" sz="2400" dirty="0" err="1" smtClean="0"/>
              <a:t>European</a:t>
            </a:r>
            <a:r>
              <a:rPr lang="tr-TR" sz="2400" dirty="0" smtClean="0"/>
              <a:t> </a:t>
            </a:r>
            <a:r>
              <a:rPr lang="tr-TR" sz="2400" dirty="0" err="1" smtClean="0"/>
              <a:t>and</a:t>
            </a:r>
            <a:r>
              <a:rPr lang="tr-TR" sz="2400" dirty="0" smtClean="0"/>
              <a:t> </a:t>
            </a:r>
            <a:r>
              <a:rPr lang="tr-TR" sz="2400" dirty="0" err="1" smtClean="0"/>
              <a:t>Asian</a:t>
            </a:r>
            <a:r>
              <a:rPr lang="tr-TR" sz="2400" dirty="0" smtClean="0"/>
              <a:t> </a:t>
            </a:r>
            <a:r>
              <a:rPr lang="tr-TR" sz="2400" dirty="0" err="1" smtClean="0"/>
              <a:t>Continents</a:t>
            </a:r>
            <a:r>
              <a:rPr lang="tr-TR" sz="2400" dirty="0" smtClean="0"/>
              <a:t>. </a:t>
            </a:r>
            <a:r>
              <a:rPr lang="tr-TR" sz="2400" dirty="0" err="1" smtClean="0"/>
              <a:t>It</a:t>
            </a:r>
            <a:r>
              <a:rPr lang="tr-TR" sz="2400" dirty="0" smtClean="0"/>
              <a:t> ‘s 29,9km </a:t>
            </a:r>
            <a:r>
              <a:rPr lang="tr-TR" sz="2400" dirty="0" err="1" smtClean="0"/>
              <a:t>long</a:t>
            </a:r>
            <a:r>
              <a:rPr lang="tr-TR" sz="2400" dirty="0" smtClean="0"/>
              <a:t>. </a:t>
            </a:r>
            <a:endParaRPr lang="tr-TR" sz="2400" dirty="0"/>
          </a:p>
        </p:txBody>
      </p:sp>
      <p:pic>
        <p:nvPicPr>
          <p:cNvPr id="1026" name="Picture 2" descr="C:\Users\admin\Desktop\fatih-sultan-mehmet-koprusu.jpg"/>
          <p:cNvPicPr>
            <a:picLocks noChangeAspect="1" noChangeArrowheads="1"/>
          </p:cNvPicPr>
          <p:nvPr/>
        </p:nvPicPr>
        <p:blipFill>
          <a:blip r:embed="rId3" cstate="print"/>
          <a:srcRect/>
          <a:stretch>
            <a:fillRect/>
          </a:stretch>
        </p:blipFill>
        <p:spPr bwMode="auto">
          <a:xfrm>
            <a:off x="251520" y="3861048"/>
            <a:ext cx="4004790" cy="2664520"/>
          </a:xfrm>
          <a:prstGeom prst="rect">
            <a:avLst/>
          </a:prstGeom>
          <a:noFill/>
        </p:spPr>
      </p:pic>
      <p:sp>
        <p:nvSpPr>
          <p:cNvPr id="7" name="6 Dikdörtgen"/>
          <p:cNvSpPr/>
          <p:nvPr/>
        </p:nvSpPr>
        <p:spPr>
          <a:xfrm>
            <a:off x="4572000" y="4797152"/>
            <a:ext cx="4572000" cy="1384995"/>
          </a:xfrm>
          <a:prstGeom prst="rect">
            <a:avLst/>
          </a:prstGeom>
        </p:spPr>
        <p:txBody>
          <a:bodyPr wrap="square">
            <a:spAutoFit/>
          </a:bodyPr>
          <a:lstStyle/>
          <a:p>
            <a:r>
              <a:rPr lang="tr-TR" sz="2800" dirty="0" err="1" smtClean="0"/>
              <a:t>The</a:t>
            </a:r>
            <a:r>
              <a:rPr lang="tr-TR" sz="2800" dirty="0" smtClean="0"/>
              <a:t> </a:t>
            </a:r>
            <a:r>
              <a:rPr lang="tr-TR" sz="2800" dirty="0" err="1" smtClean="0"/>
              <a:t>residential</a:t>
            </a:r>
            <a:r>
              <a:rPr lang="tr-TR" sz="2800" dirty="0" smtClean="0"/>
              <a:t> </a:t>
            </a:r>
            <a:r>
              <a:rPr lang="tr-TR" sz="2800" dirty="0" err="1" smtClean="0"/>
              <a:t>area</a:t>
            </a:r>
            <a:r>
              <a:rPr lang="tr-TR" sz="2800" dirty="0" smtClean="0"/>
              <a:t>, spread on </a:t>
            </a:r>
            <a:r>
              <a:rPr lang="tr-TR" sz="2800" dirty="0" err="1" smtClean="0"/>
              <a:t>both</a:t>
            </a:r>
            <a:r>
              <a:rPr lang="tr-TR" sz="2800" dirty="0" smtClean="0"/>
              <a:t> </a:t>
            </a:r>
            <a:r>
              <a:rPr lang="tr-TR" sz="2800" dirty="0" err="1" smtClean="0"/>
              <a:t>sides</a:t>
            </a:r>
            <a:r>
              <a:rPr lang="tr-TR" sz="2800" dirty="0" smtClean="0"/>
              <a:t>, is </a:t>
            </a:r>
            <a:r>
              <a:rPr lang="tr-TR" sz="2800" dirty="0" err="1" smtClean="0"/>
              <a:t>also</a:t>
            </a:r>
            <a:r>
              <a:rPr lang="tr-TR" sz="2800" dirty="0" smtClean="0"/>
              <a:t> </a:t>
            </a:r>
            <a:r>
              <a:rPr lang="tr-TR" sz="2800" dirty="0" err="1" smtClean="0"/>
              <a:t>called</a:t>
            </a:r>
            <a:r>
              <a:rPr lang="tr-TR" sz="2800" dirty="0" smtClean="0"/>
              <a:t> </a:t>
            </a:r>
            <a:r>
              <a:rPr lang="tr-TR" sz="2800" dirty="0" err="1" smtClean="0"/>
              <a:t>The</a:t>
            </a:r>
            <a:r>
              <a:rPr lang="tr-TR" sz="2800" dirty="0" smtClean="0"/>
              <a:t> </a:t>
            </a:r>
            <a:r>
              <a:rPr lang="tr-TR" sz="2800" dirty="0" err="1" smtClean="0"/>
              <a:t>Bosphorous</a:t>
            </a:r>
            <a:r>
              <a:rPr lang="tr-TR" sz="2800" dirty="0" smtClean="0"/>
              <a:t>.</a:t>
            </a:r>
            <a:endParaRPr lang="tr-T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5626968" cy="1162050"/>
          </a:xfrm>
        </p:spPr>
        <p:txBody>
          <a:bodyPr>
            <a:noAutofit/>
          </a:bodyPr>
          <a:lstStyle/>
          <a:p>
            <a:r>
              <a:rPr lang="tr-TR" sz="4000" b="0" dirty="0" smtClean="0">
                <a:latin typeface="Algerian" pitchFamily="82" charset="0"/>
              </a:rPr>
              <a:t>Beylerbeyi </a:t>
            </a:r>
            <a:r>
              <a:rPr lang="tr-TR" sz="4000" b="0" dirty="0" err="1" smtClean="0">
                <a:latin typeface="Algerian" pitchFamily="82" charset="0"/>
              </a:rPr>
              <a:t>Palace</a:t>
            </a:r>
            <a:endParaRPr lang="tr-TR" sz="4000" b="0" dirty="0">
              <a:latin typeface="Algerian" pitchFamily="82" charset="0"/>
            </a:endParaRPr>
          </a:p>
        </p:txBody>
      </p:sp>
      <p:pic>
        <p:nvPicPr>
          <p:cNvPr id="5" name="4 İçerik Yer Tutucusu" descr="180071,beylerbeyi-sarayijpg.png"/>
          <p:cNvPicPr>
            <a:picLocks noGrp="1" noChangeAspect="1"/>
          </p:cNvPicPr>
          <p:nvPr>
            <p:ph idx="1"/>
          </p:nvPr>
        </p:nvPicPr>
        <p:blipFill>
          <a:blip r:embed="rId2" cstate="print"/>
          <a:stretch>
            <a:fillRect/>
          </a:stretch>
        </p:blipFill>
        <p:spPr>
          <a:xfrm>
            <a:off x="3635896" y="2204864"/>
            <a:ext cx="5111750" cy="3833812"/>
          </a:xfrm>
        </p:spPr>
      </p:pic>
      <p:sp>
        <p:nvSpPr>
          <p:cNvPr id="4" name="3 Metin Yer Tutucusu"/>
          <p:cNvSpPr>
            <a:spLocks noGrp="1"/>
          </p:cNvSpPr>
          <p:nvPr>
            <p:ph type="body" sz="half" idx="2"/>
          </p:nvPr>
        </p:nvSpPr>
        <p:spPr/>
        <p:txBody>
          <a:bodyPr>
            <a:normAutofit/>
          </a:bodyPr>
          <a:lstStyle/>
          <a:p>
            <a:endParaRPr lang="tr-TR" sz="3600" dirty="0" smtClean="0"/>
          </a:p>
          <a:p>
            <a:r>
              <a:rPr lang="tr-TR" sz="3600" dirty="0" err="1" smtClean="0"/>
              <a:t>was</a:t>
            </a:r>
            <a:r>
              <a:rPr lang="tr-TR" sz="3600" dirty="0" smtClean="0"/>
              <a:t> </a:t>
            </a:r>
            <a:r>
              <a:rPr lang="tr-TR" sz="3600" dirty="0" err="1" smtClean="0"/>
              <a:t>built</a:t>
            </a:r>
            <a:r>
              <a:rPr lang="tr-TR" sz="3600" dirty="0" smtClean="0"/>
              <a:t> in 1865 in </a:t>
            </a:r>
            <a:r>
              <a:rPr lang="tr-TR" sz="3600" dirty="0" err="1" smtClean="0"/>
              <a:t>Uskudar</a:t>
            </a:r>
            <a:r>
              <a:rPr lang="tr-TR" sz="3600" dirty="0" smtClean="0"/>
              <a:t>. </a:t>
            </a:r>
            <a:r>
              <a:rPr lang="tr-TR" sz="3600" dirty="0" err="1" smtClean="0"/>
              <a:t>Its</a:t>
            </a:r>
            <a:r>
              <a:rPr lang="tr-TR" sz="3600" dirty="0" smtClean="0"/>
              <a:t> </a:t>
            </a:r>
            <a:r>
              <a:rPr lang="tr-TR" sz="3600" dirty="0" err="1" smtClean="0"/>
              <a:t>architectural</a:t>
            </a:r>
            <a:r>
              <a:rPr lang="tr-TR" sz="3600" dirty="0" smtClean="0"/>
              <a:t> </a:t>
            </a:r>
            <a:r>
              <a:rPr lang="tr-TR" sz="3600" dirty="0" err="1" smtClean="0"/>
              <a:t>style</a:t>
            </a:r>
            <a:r>
              <a:rPr lang="tr-TR" sz="3600" dirty="0" smtClean="0"/>
              <a:t> is </a:t>
            </a:r>
            <a:r>
              <a:rPr lang="tr-TR" sz="3600" dirty="0" err="1" smtClean="0"/>
              <a:t>Ottoman</a:t>
            </a:r>
            <a:r>
              <a:rPr lang="tr-TR" sz="3600" dirty="0" smtClean="0"/>
              <a:t> </a:t>
            </a:r>
            <a:r>
              <a:rPr lang="tr-TR" sz="3600" dirty="0" err="1" smtClean="0"/>
              <a:t>Style</a:t>
            </a:r>
            <a:r>
              <a:rPr lang="tr-TR" sz="3600" dirty="0" smtClean="0"/>
              <a:t>.</a:t>
            </a:r>
            <a:endParaRPr lang="tr-TR"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961</Words>
  <Application>Microsoft Office PowerPoint</Application>
  <PresentationFormat>Ekran Gösterisi (4:3)</PresentationFormat>
  <Paragraphs>101</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   </vt:lpstr>
      <vt:lpstr>LOCATION               of                    ISTANBUL</vt:lpstr>
      <vt:lpstr>Climate</vt:lpstr>
      <vt:lpstr>Some of the Tourist Attractions  in Istanbul</vt:lpstr>
      <vt:lpstr>The blue mosque</vt:lpstr>
      <vt:lpstr>Topkapı palace</vt:lpstr>
      <vt:lpstr>Basilica Cistern</vt:lpstr>
      <vt:lpstr>The Bosphorous</vt:lpstr>
      <vt:lpstr>Beylerbeyi Palace</vt:lpstr>
      <vt:lpstr>Dolmabahçe palace</vt:lpstr>
      <vt:lpstr>GALATA TOWER</vt:lpstr>
      <vt:lpstr>Maıden’s tower</vt:lpstr>
      <vt:lpstr>Sümela  Monastary</vt:lpstr>
      <vt:lpstr>Pamukkale travertınes</vt:lpstr>
      <vt:lpstr>Ephesus ancıent cıty</vt:lpstr>
      <vt:lpstr>Cappadocia</vt:lpstr>
      <vt:lpstr>Recreational Activities</vt:lpstr>
      <vt:lpstr>Clothes</vt:lpstr>
      <vt:lpstr>medıterranean                   Cuisine</vt:lpstr>
      <vt:lpstr>Eastern         Anatolian                   Cuisine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dc:creator>
  <cp:lastModifiedBy>emir</cp:lastModifiedBy>
  <cp:revision>40</cp:revision>
  <dcterms:created xsi:type="dcterms:W3CDTF">2020-11-20T18:57:56Z</dcterms:created>
  <dcterms:modified xsi:type="dcterms:W3CDTF">2021-03-07T19:52:03Z</dcterms:modified>
</cp:coreProperties>
</file>